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0" r:id="rId5"/>
    <p:sldId id="262" r:id="rId6"/>
    <p:sldId id="261" r:id="rId7"/>
    <p:sldId id="273" r:id="rId8"/>
    <p:sldId id="267" r:id="rId9"/>
    <p:sldId id="278" r:id="rId10"/>
    <p:sldId id="280" r:id="rId11"/>
    <p:sldId id="268" r:id="rId12"/>
    <p:sldId id="279" r:id="rId13"/>
    <p:sldId id="274" r:id="rId14"/>
    <p:sldId id="284" r:id="rId15"/>
    <p:sldId id="269" r:id="rId16"/>
    <p:sldId id="281" r:id="rId17"/>
    <p:sldId id="276" r:id="rId18"/>
    <p:sldId id="282" r:id="rId19"/>
    <p:sldId id="283" r:id="rId20"/>
    <p:sldId id="27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10" d="100"/>
          <a:sy n="110" d="100"/>
        </p:scale>
        <p:origin x="57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McAllister" userId="1526c525-eb27-4294-a10b-1469726b6859" providerId="ADAL" clId="{D889FE2C-62C0-4863-9553-89ADD1A9CD31}"/>
    <pc:docChg chg="custSel delSld modSld">
      <pc:chgData name="Maureen McAllister" userId="1526c525-eb27-4294-a10b-1469726b6859" providerId="ADAL" clId="{D889FE2C-62C0-4863-9553-89ADD1A9CD31}" dt="2020-08-12T19:39:33.421" v="9" actId="47"/>
      <pc:docMkLst>
        <pc:docMk/>
      </pc:docMkLst>
      <pc:sldChg chg="delSp del mod delAnim">
        <pc:chgData name="Maureen McAllister" userId="1526c525-eb27-4294-a10b-1469726b6859" providerId="ADAL" clId="{D889FE2C-62C0-4863-9553-89ADD1A9CD31}" dt="2020-08-12T19:39:29.553" v="8" actId="47"/>
        <pc:sldMkLst>
          <pc:docMk/>
          <pc:sldMk cId="2359675614" sldId="259"/>
        </pc:sldMkLst>
        <pc:picChg chg="del">
          <ac:chgData name="Maureen McAllister" userId="1526c525-eb27-4294-a10b-1469726b6859" providerId="ADAL" clId="{D889FE2C-62C0-4863-9553-89ADD1A9CD31}" dt="2020-08-12T19:36:49.208" v="3" actId="478"/>
          <ac:picMkLst>
            <pc:docMk/>
            <pc:sldMk cId="2359675614" sldId="259"/>
            <ac:picMk id="2" creationId="{89B05AA6-A009-4E98-BE1D-123FB6F44437}"/>
          </ac:picMkLst>
        </pc:picChg>
      </pc:sldChg>
      <pc:sldChg chg="delSp del mod delAnim">
        <pc:chgData name="Maureen McAllister" userId="1526c525-eb27-4294-a10b-1469726b6859" providerId="ADAL" clId="{D889FE2C-62C0-4863-9553-89ADD1A9CD31}" dt="2020-08-12T19:39:22.849" v="5" actId="47"/>
        <pc:sldMkLst>
          <pc:docMk/>
          <pc:sldMk cId="1445868588" sldId="263"/>
        </pc:sldMkLst>
        <pc:picChg chg="del">
          <ac:chgData name="Maureen McAllister" userId="1526c525-eb27-4294-a10b-1469726b6859" providerId="ADAL" clId="{D889FE2C-62C0-4863-9553-89ADD1A9CD31}" dt="2020-08-12T19:36:38.577" v="0" actId="478"/>
          <ac:picMkLst>
            <pc:docMk/>
            <pc:sldMk cId="1445868588" sldId="263"/>
            <ac:picMk id="4" creationId="{FEE999DF-8312-4941-BDD3-8A5FA78C2023}"/>
          </ac:picMkLst>
        </pc:picChg>
      </pc:sldChg>
      <pc:sldChg chg="delSp del mod delAnim">
        <pc:chgData name="Maureen McAllister" userId="1526c525-eb27-4294-a10b-1469726b6859" providerId="ADAL" clId="{D889FE2C-62C0-4863-9553-89ADD1A9CD31}" dt="2020-08-12T19:39:28.140" v="7" actId="47"/>
        <pc:sldMkLst>
          <pc:docMk/>
          <pc:sldMk cId="216438019" sldId="264"/>
        </pc:sldMkLst>
        <pc:picChg chg="del">
          <ac:chgData name="Maureen McAllister" userId="1526c525-eb27-4294-a10b-1469726b6859" providerId="ADAL" clId="{D889FE2C-62C0-4863-9553-89ADD1A9CD31}" dt="2020-08-12T19:36:46.889" v="2" actId="478"/>
          <ac:picMkLst>
            <pc:docMk/>
            <pc:sldMk cId="216438019" sldId="264"/>
            <ac:picMk id="4" creationId="{C4BF73C4-AED3-40EB-9ED3-BA0DBB83D478}"/>
          </ac:picMkLst>
        </pc:picChg>
      </pc:sldChg>
      <pc:sldChg chg="delSp del mod delAnim">
        <pc:chgData name="Maureen McAllister" userId="1526c525-eb27-4294-a10b-1469726b6859" providerId="ADAL" clId="{D889FE2C-62C0-4863-9553-89ADD1A9CD31}" dt="2020-08-12T19:39:26.483" v="6" actId="47"/>
        <pc:sldMkLst>
          <pc:docMk/>
          <pc:sldMk cId="314405828" sldId="265"/>
        </pc:sldMkLst>
        <pc:picChg chg="del">
          <ac:chgData name="Maureen McAllister" userId="1526c525-eb27-4294-a10b-1469726b6859" providerId="ADAL" clId="{D889FE2C-62C0-4863-9553-89ADD1A9CD31}" dt="2020-08-12T19:36:44.298" v="1" actId="478"/>
          <ac:picMkLst>
            <pc:docMk/>
            <pc:sldMk cId="314405828" sldId="265"/>
            <ac:picMk id="2" creationId="{FF26C025-30D2-480D-BDAE-4323AD1D2A84}"/>
          </ac:picMkLst>
        </pc:picChg>
      </pc:sldChg>
      <pc:sldChg chg="delSp del mod delAnim">
        <pc:chgData name="Maureen McAllister" userId="1526c525-eb27-4294-a10b-1469726b6859" providerId="ADAL" clId="{D889FE2C-62C0-4863-9553-89ADD1A9CD31}" dt="2020-08-12T19:39:33.421" v="9" actId="47"/>
        <pc:sldMkLst>
          <pc:docMk/>
          <pc:sldMk cId="3201671502" sldId="266"/>
        </pc:sldMkLst>
        <pc:picChg chg="del">
          <ac:chgData name="Maureen McAllister" userId="1526c525-eb27-4294-a10b-1469726b6859" providerId="ADAL" clId="{D889FE2C-62C0-4863-9553-89ADD1A9CD31}" dt="2020-08-12T19:36:57.082" v="4" actId="478"/>
          <ac:picMkLst>
            <pc:docMk/>
            <pc:sldMk cId="3201671502" sldId="266"/>
            <ac:picMk id="3" creationId="{D5ECCBB2-C49F-4B75-AB8E-60BC9DFA44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413F631-29CE-42E3-9C06-0C2651425816}" type="datetimeFigureOut">
              <a:rPr lang="en-US" smtClean="0"/>
              <a:t>8/12/2020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395DF1A-D696-4812-BD47-7CD3DA01439C}" type="slidenum">
              <a:rPr lang="en-US" smtClean="0"/>
              <a:t>‹#›</a:t>
            </a:fld>
            <a:endParaRPr lang="en-US"/>
          </a:p>
        </p:txBody>
      </p:sp>
    </p:spTree>
    <p:extLst>
      <p:ext uri="{BB962C8B-B14F-4D97-AF65-F5344CB8AC3E}">
        <p14:creationId xmlns:p14="http://schemas.microsoft.com/office/powerpoint/2010/main" val="416481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95DF1A-D696-4812-BD47-7CD3DA01439C}" type="slidenum">
              <a:rPr lang="en-US" smtClean="0"/>
              <a:t>1</a:t>
            </a:fld>
            <a:endParaRPr lang="en-US"/>
          </a:p>
        </p:txBody>
      </p:sp>
    </p:spTree>
    <p:extLst>
      <p:ext uri="{BB962C8B-B14F-4D97-AF65-F5344CB8AC3E}">
        <p14:creationId xmlns:p14="http://schemas.microsoft.com/office/powerpoint/2010/main" val="69799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96D9-FD7E-4011-8407-41DFF7E97D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4216BB-194B-4496-B148-B66D5C270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937717-3E69-4AF1-9D0B-3B2018628D98}"/>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5" name="Footer Placeholder 4">
            <a:extLst>
              <a:ext uri="{FF2B5EF4-FFF2-40B4-BE49-F238E27FC236}">
                <a16:creationId xmlns:a16="http://schemas.microsoft.com/office/drawing/2014/main" id="{C7D1557E-3E4B-4C3C-B91B-EE99211D2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C9539-1467-49D1-88B3-DB05C790990A}"/>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380100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5004-342E-41E7-A87A-4551D40AB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A0B590-AD30-435B-8D8E-A5A34A1DB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161EF-5ED0-4E6B-8ED4-F87BF3D97D09}"/>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5" name="Footer Placeholder 4">
            <a:extLst>
              <a:ext uri="{FF2B5EF4-FFF2-40B4-BE49-F238E27FC236}">
                <a16:creationId xmlns:a16="http://schemas.microsoft.com/office/drawing/2014/main" id="{604C65A3-3D70-429F-907E-AD93DF0AF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057C7-BE29-478F-9E62-2DA417D30CBF}"/>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173908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70506D-1F08-450E-BFBB-9D1FBDE30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A3245A-5711-44E9-B0BC-62A6C2EA5F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54884-E34F-43E5-A253-7548A7360993}"/>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5" name="Footer Placeholder 4">
            <a:extLst>
              <a:ext uri="{FF2B5EF4-FFF2-40B4-BE49-F238E27FC236}">
                <a16:creationId xmlns:a16="http://schemas.microsoft.com/office/drawing/2014/main" id="{4C3EC631-3C80-47D3-B61A-6E205DC28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B7240-C2B3-475E-BD43-0C62D988071C}"/>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153387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A496-4CF6-4948-9B3C-C2AA5DD62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6D72C-DCEF-4D59-919C-38DD335451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1122E-7DFC-4059-B994-4288DF8F9267}"/>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5" name="Footer Placeholder 4">
            <a:extLst>
              <a:ext uri="{FF2B5EF4-FFF2-40B4-BE49-F238E27FC236}">
                <a16:creationId xmlns:a16="http://schemas.microsoft.com/office/drawing/2014/main" id="{ACA0072B-6E52-416C-A10C-193A77B80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EFD06-7151-436F-A676-3FCFC131AE55}"/>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199118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337A-4BD1-4518-AE21-5D4DF234E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0C0C7-1C00-4185-9EF6-2B2DA93E93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B7348-415A-44FB-BB6C-B39F1E6C8503}"/>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5" name="Footer Placeholder 4">
            <a:extLst>
              <a:ext uri="{FF2B5EF4-FFF2-40B4-BE49-F238E27FC236}">
                <a16:creationId xmlns:a16="http://schemas.microsoft.com/office/drawing/2014/main" id="{38A403DC-FF5B-4CD4-A7C5-5327EE9DE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50405-C772-491F-B92F-CBC66056D559}"/>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39345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251B-5D7D-4424-BF8A-6A092E75A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2AA93-01C1-4C5E-A6C9-C4786CFF2E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2B68C0-94D9-4DCD-8D46-9C91922CE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117E5-D93C-47CD-B0C0-4A84E09F219D}"/>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6" name="Footer Placeholder 5">
            <a:extLst>
              <a:ext uri="{FF2B5EF4-FFF2-40B4-BE49-F238E27FC236}">
                <a16:creationId xmlns:a16="http://schemas.microsoft.com/office/drawing/2014/main" id="{930715BA-D8AD-4BB1-831F-FF6D07EBC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E68E2-6394-41F5-B8D0-4477230D4AAF}"/>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175549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72A8-E006-48BC-BDA9-545CED5D62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7F153D-1C1C-4546-809C-D3AFEADB6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AEA88-B191-4015-951B-B9DB52F60E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05BFA9-938F-434A-AEDF-5D632EC66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80D8BE-D64F-48AB-9D40-ED13DCCCE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2AF54-5717-4964-BB96-15E7E17C2E82}"/>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8" name="Footer Placeholder 7">
            <a:extLst>
              <a:ext uri="{FF2B5EF4-FFF2-40B4-BE49-F238E27FC236}">
                <a16:creationId xmlns:a16="http://schemas.microsoft.com/office/drawing/2014/main" id="{B5C6A44B-56B0-488B-A746-521B991B56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913879-1C83-4C74-810A-570FD799DCF7}"/>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418311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54C4-29D2-46D2-8636-B918A144B6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66F88-173F-4CA1-9F04-5D7892E37099}"/>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4" name="Footer Placeholder 3">
            <a:extLst>
              <a:ext uri="{FF2B5EF4-FFF2-40B4-BE49-F238E27FC236}">
                <a16:creationId xmlns:a16="http://schemas.microsoft.com/office/drawing/2014/main" id="{DCF42186-EDF1-4E66-9770-CC57756131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D7CB8F-D63E-419A-9C12-48CC9713554A}"/>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135083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14000-A942-4393-B643-E746DDEB8FDE}"/>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3" name="Footer Placeholder 2">
            <a:extLst>
              <a:ext uri="{FF2B5EF4-FFF2-40B4-BE49-F238E27FC236}">
                <a16:creationId xmlns:a16="http://schemas.microsoft.com/office/drawing/2014/main" id="{41A36455-D12A-4D30-86F2-AA65FF8841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1343E-4DF4-45A6-BF26-74268C91C482}"/>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369415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D086-321F-4732-83B7-935E5EDFD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DFE7C-F984-4F1A-AC9B-B50F996987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26276-5472-47BF-A210-F4A57E383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AB15C-441B-40E2-9478-B39BC2C537A8}"/>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6" name="Footer Placeholder 5">
            <a:extLst>
              <a:ext uri="{FF2B5EF4-FFF2-40B4-BE49-F238E27FC236}">
                <a16:creationId xmlns:a16="http://schemas.microsoft.com/office/drawing/2014/main" id="{EA3F71A8-8698-47A7-9F3C-A8E535C7C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139F8-1ED5-41E9-AF03-FD4D526C94A6}"/>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9392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7C77-747C-43FA-A427-A2296BCFF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664F72-AAB1-4F7C-9555-7A3E534DC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A58940-0009-46AB-99D4-299E89763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74D81-5A43-4AF2-B2B0-012F12E96015}"/>
              </a:ext>
            </a:extLst>
          </p:cNvPr>
          <p:cNvSpPr>
            <a:spLocks noGrp="1"/>
          </p:cNvSpPr>
          <p:nvPr>
            <p:ph type="dt" sz="half" idx="10"/>
          </p:nvPr>
        </p:nvSpPr>
        <p:spPr/>
        <p:txBody>
          <a:bodyPr/>
          <a:lstStyle/>
          <a:p>
            <a:fld id="{A8684D52-D92E-47A4-A49A-0A3463B3BC82}" type="datetimeFigureOut">
              <a:rPr lang="en-US" smtClean="0"/>
              <a:t>8/12/2020</a:t>
            </a:fld>
            <a:endParaRPr lang="en-US"/>
          </a:p>
        </p:txBody>
      </p:sp>
      <p:sp>
        <p:nvSpPr>
          <p:cNvPr id="6" name="Footer Placeholder 5">
            <a:extLst>
              <a:ext uri="{FF2B5EF4-FFF2-40B4-BE49-F238E27FC236}">
                <a16:creationId xmlns:a16="http://schemas.microsoft.com/office/drawing/2014/main" id="{0731486A-26D7-45B9-98CB-E8CB35A05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6E7FE-36FA-4570-A514-97872013D7B9}"/>
              </a:ext>
            </a:extLst>
          </p:cNvPr>
          <p:cNvSpPr>
            <a:spLocks noGrp="1"/>
          </p:cNvSpPr>
          <p:nvPr>
            <p:ph type="sldNum" sz="quarter" idx="12"/>
          </p:nvPr>
        </p:nvSpPr>
        <p:spPr/>
        <p:txBody>
          <a:bodyPr/>
          <a:lstStyle/>
          <a:p>
            <a:fld id="{C215E19C-D40C-48E3-962D-13F687FC84EB}" type="slidenum">
              <a:rPr lang="en-US" smtClean="0"/>
              <a:t>‹#›</a:t>
            </a:fld>
            <a:endParaRPr lang="en-US"/>
          </a:p>
        </p:txBody>
      </p:sp>
    </p:spTree>
    <p:extLst>
      <p:ext uri="{BB962C8B-B14F-4D97-AF65-F5344CB8AC3E}">
        <p14:creationId xmlns:p14="http://schemas.microsoft.com/office/powerpoint/2010/main" val="154517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C893B-9C84-4D25-9324-98EBB1A0C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2E35EA-6BFF-4EDD-8311-5410E73CB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40A3C1E-2D6A-4D22-AC9A-02701EBD9F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84D52-D92E-47A4-A49A-0A3463B3BC82}" type="datetimeFigureOut">
              <a:rPr lang="en-US" smtClean="0"/>
              <a:t>8/12/2020</a:t>
            </a:fld>
            <a:endParaRPr lang="en-US"/>
          </a:p>
        </p:txBody>
      </p:sp>
      <p:sp>
        <p:nvSpPr>
          <p:cNvPr id="5" name="Footer Placeholder 4">
            <a:extLst>
              <a:ext uri="{FF2B5EF4-FFF2-40B4-BE49-F238E27FC236}">
                <a16:creationId xmlns:a16="http://schemas.microsoft.com/office/drawing/2014/main" id="{86A242CA-679F-4192-A23B-F4794D2A7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632B349-15A0-46F9-AA8B-8B313A360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5E19C-D40C-48E3-962D-13F687FC84EB}"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EA108257-E667-4B1C-BC9C-7B6556841F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2310" y="6291781"/>
            <a:ext cx="2487379" cy="494261"/>
          </a:xfrm>
          <a:prstGeom prst="rect">
            <a:avLst/>
          </a:prstGeom>
        </p:spPr>
      </p:pic>
    </p:spTree>
    <p:extLst>
      <p:ext uri="{BB962C8B-B14F-4D97-AF65-F5344CB8AC3E}">
        <p14:creationId xmlns:p14="http://schemas.microsoft.com/office/powerpoint/2010/main" val="421735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12FD-EDC4-4C47-A681-8D80011BBC8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3A44292-9657-4EE8-8E66-D0E5962A1988}"/>
              </a:ext>
            </a:extLst>
          </p:cNvPr>
          <p:cNvSpPr>
            <a:spLocks noGrp="1"/>
          </p:cNvSpPr>
          <p:nvPr>
            <p:ph type="subTitle" idx="1"/>
          </p:nvPr>
        </p:nvSpPr>
        <p:spPr/>
        <p:txBody>
          <a:bodyPr/>
          <a:lstStyle/>
          <a:p>
            <a:endParaRPr lang="en-US"/>
          </a:p>
        </p:txBody>
      </p:sp>
      <p:pic>
        <p:nvPicPr>
          <p:cNvPr id="5" name="Picture 4" descr="A screen shot of a television&#10;&#10;Description automatically generated">
            <a:extLst>
              <a:ext uri="{FF2B5EF4-FFF2-40B4-BE49-F238E27FC236}">
                <a16:creationId xmlns:a16="http://schemas.microsoft.com/office/drawing/2014/main" id="{CC390240-464E-40C3-BAE3-D41581E7C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52381" cy="6066667"/>
          </a:xfrm>
          <a:prstGeom prst="rect">
            <a:avLst/>
          </a:prstGeom>
        </p:spPr>
      </p:pic>
      <p:sp>
        <p:nvSpPr>
          <p:cNvPr id="6" name="Oval 5">
            <a:extLst>
              <a:ext uri="{FF2B5EF4-FFF2-40B4-BE49-F238E27FC236}">
                <a16:creationId xmlns:a16="http://schemas.microsoft.com/office/drawing/2014/main" id="{09A66588-C753-4F97-97AE-62FD8B5E7ECB}"/>
              </a:ext>
            </a:extLst>
          </p:cNvPr>
          <p:cNvSpPr/>
          <p:nvPr/>
        </p:nvSpPr>
        <p:spPr>
          <a:xfrm>
            <a:off x="8196940" y="1125186"/>
            <a:ext cx="3871235" cy="3816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treet, people&#10;&#10;Description automatically generated">
            <a:extLst>
              <a:ext uri="{FF2B5EF4-FFF2-40B4-BE49-F238E27FC236}">
                <a16:creationId xmlns:a16="http://schemas.microsoft.com/office/drawing/2014/main" id="{3CC510BF-0A2A-4198-BC87-36D552DB6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2804" y="1829176"/>
            <a:ext cx="2559506" cy="2408312"/>
          </a:xfrm>
          <a:prstGeom prst="rect">
            <a:avLst/>
          </a:prstGeom>
        </p:spPr>
      </p:pic>
    </p:spTree>
    <p:extLst>
      <p:ext uri="{BB962C8B-B14F-4D97-AF65-F5344CB8AC3E}">
        <p14:creationId xmlns:p14="http://schemas.microsoft.com/office/powerpoint/2010/main" val="3081997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3139EF69-6A54-40A2-8A1F-05DA36C89B48}"/>
              </a:ext>
            </a:extLst>
          </p:cNvPr>
          <p:cNvSpPr>
            <a:spLocks noGrp="1"/>
          </p:cNvSpPr>
          <p:nvPr>
            <p:ph idx="1"/>
          </p:nvPr>
        </p:nvSpPr>
        <p:spPr>
          <a:xfrm>
            <a:off x="429348" y="1400930"/>
            <a:ext cx="5693148" cy="3639289"/>
          </a:xfrm>
        </p:spPr>
        <p:txBody>
          <a:bodyPr anchor="ctr">
            <a:normAutofit/>
          </a:bodyPr>
          <a:lstStyle/>
          <a:p>
            <a:pPr marL="0" indent="0">
              <a:buNone/>
            </a:pPr>
            <a:r>
              <a:rPr lang="en-US" sz="9600" b="1" dirty="0">
                <a:solidFill>
                  <a:srgbClr val="000000"/>
                </a:solidFill>
              </a:rPr>
              <a:t>EFSP</a:t>
            </a:r>
            <a:r>
              <a:rPr lang="en-US" sz="2000" b="1" dirty="0">
                <a:solidFill>
                  <a:srgbClr val="000000"/>
                </a:solidFill>
              </a:rPr>
              <a:t> </a:t>
            </a:r>
            <a:br>
              <a:rPr lang="en-US" sz="2000" b="1" dirty="0">
                <a:solidFill>
                  <a:srgbClr val="000000"/>
                </a:solidFill>
              </a:rPr>
            </a:br>
            <a:r>
              <a:rPr lang="en-US" sz="2400" b="1" dirty="0">
                <a:solidFill>
                  <a:srgbClr val="000000"/>
                </a:solidFill>
              </a:rPr>
              <a:t>(Emergency Food and Shelter Program) allows jurisdictions in the United States to receive federal funding for approved agencies which can assist individuals with food, shelter, rent and utilities.</a:t>
            </a:r>
          </a:p>
        </p:txBody>
      </p:sp>
      <p:sp>
        <p:nvSpPr>
          <p:cNvPr id="4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C4D785E1-4D99-4C37-9BB1-CB7E1CF2D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821" y="2397372"/>
            <a:ext cx="3661831" cy="2083455"/>
          </a:xfrm>
          <a:prstGeom prst="rect">
            <a:avLst/>
          </a:prstGeom>
        </p:spPr>
      </p:pic>
    </p:spTree>
    <p:extLst>
      <p:ext uri="{BB962C8B-B14F-4D97-AF65-F5344CB8AC3E}">
        <p14:creationId xmlns:p14="http://schemas.microsoft.com/office/powerpoint/2010/main" val="4845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AAAD-F1A3-4735-A320-AF06BD7009FA}"/>
              </a:ext>
            </a:extLst>
          </p:cNvPr>
          <p:cNvSpPr>
            <a:spLocks noGrp="1"/>
          </p:cNvSpPr>
          <p:nvPr>
            <p:ph type="title"/>
          </p:nvPr>
        </p:nvSpPr>
        <p:spPr>
          <a:xfrm>
            <a:off x="801098" y="1396289"/>
            <a:ext cx="5712824" cy="1325563"/>
          </a:xfrm>
        </p:spPr>
        <p:txBody>
          <a:bodyPr vert="horz" lIns="91440" tIns="45720" rIns="91440" bIns="45720" rtlCol="0" anchor="ctr">
            <a:normAutofit/>
          </a:bodyPr>
          <a:lstStyle/>
          <a:p>
            <a:r>
              <a:rPr lang="en-US" sz="6000" b="1" kern="1200" dirty="0">
                <a:solidFill>
                  <a:schemeClr val="tx1"/>
                </a:solidFill>
                <a:latin typeface="+mj-lt"/>
                <a:ea typeface="+mj-ea"/>
                <a:cs typeface="+mj-cs"/>
              </a:rPr>
              <a:t>Day of Caring</a:t>
            </a:r>
          </a:p>
        </p:txBody>
      </p:sp>
      <p:sp>
        <p:nvSpPr>
          <p:cNvPr id="22" name="Content Placeholder 21">
            <a:extLst>
              <a:ext uri="{FF2B5EF4-FFF2-40B4-BE49-F238E27FC236}">
                <a16:creationId xmlns:a16="http://schemas.microsoft.com/office/drawing/2014/main" id="{ADEFA097-BBFA-429E-AF36-804EF99BC71C}"/>
              </a:ext>
            </a:extLst>
          </p:cNvPr>
          <p:cNvSpPr>
            <a:spLocks noGrp="1"/>
          </p:cNvSpPr>
          <p:nvPr>
            <p:ph sz="half" idx="2"/>
          </p:nvPr>
        </p:nvSpPr>
        <p:spPr>
          <a:xfrm>
            <a:off x="805543" y="2871982"/>
            <a:ext cx="4558309" cy="3181684"/>
          </a:xfrm>
        </p:spPr>
        <p:txBody>
          <a:bodyPr vert="horz" lIns="91440" tIns="45720" rIns="91440" bIns="45720" rtlCol="0" anchor="t">
            <a:normAutofit/>
          </a:bodyPr>
          <a:lstStyle/>
          <a:p>
            <a:pPr marL="0" indent="0">
              <a:buNone/>
            </a:pPr>
            <a:r>
              <a:rPr lang="en-US" dirty="0"/>
              <a:t>An annual event where our Corporate Partners take a day to do a service project for one of our Partner Agencies or work to repair a flood-impacted home. </a:t>
            </a:r>
          </a:p>
        </p:txBody>
      </p:sp>
      <p:sp>
        <p:nvSpPr>
          <p:cNvPr id="34" name="Oval 33">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Content Placeholder 15" descr="A person standing in front of a building&#10;&#10;Description automatically generated">
            <a:extLst>
              <a:ext uri="{FF2B5EF4-FFF2-40B4-BE49-F238E27FC236}">
                <a16:creationId xmlns:a16="http://schemas.microsoft.com/office/drawing/2014/main" id="{249FAA5F-3BD5-46C9-8C44-214ACF36AE3F}"/>
              </a:ext>
            </a:extLst>
          </p:cNvPr>
          <p:cNvPicPr>
            <a:picLocks noChangeAspect="1"/>
          </p:cNvPicPr>
          <p:nvPr/>
        </p:nvPicPr>
        <p:blipFill rotWithShape="1">
          <a:blip r:embed="rId2">
            <a:extLst>
              <a:ext uri="{28A0092B-C50C-407E-A947-70E740481C1C}">
                <a14:useLocalDpi xmlns:a14="http://schemas.microsoft.com/office/drawing/2010/main" val="0"/>
              </a:ext>
            </a:extLst>
          </a:blip>
          <a:srcRect t="3469" r="-4" b="21527"/>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8" name="Picture 17" descr="A group of people posing for the camera&#10;&#10;Description automatically generated">
            <a:extLst>
              <a:ext uri="{FF2B5EF4-FFF2-40B4-BE49-F238E27FC236}">
                <a16:creationId xmlns:a16="http://schemas.microsoft.com/office/drawing/2014/main" id="{A240F5A8-8BB0-4315-BEB2-06989B335097}"/>
              </a:ext>
            </a:extLst>
          </p:cNvPr>
          <p:cNvPicPr>
            <a:picLocks noChangeAspect="1"/>
          </p:cNvPicPr>
          <p:nvPr/>
        </p:nvPicPr>
        <p:blipFill rotWithShape="1">
          <a:blip r:embed="rId3">
            <a:extLst>
              <a:ext uri="{28A0092B-C50C-407E-A947-70E740481C1C}">
                <a14:useLocalDpi xmlns:a14="http://schemas.microsoft.com/office/drawing/2010/main" val="0"/>
              </a:ext>
            </a:extLst>
          </a:blip>
          <a:srcRect l="13214" r="4" b="4"/>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8" name="Freeform: Shape 37">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Content Placeholder 13" descr="A person standing in a room&#10;&#10;Description automatically generated">
            <a:extLst>
              <a:ext uri="{FF2B5EF4-FFF2-40B4-BE49-F238E27FC236}">
                <a16:creationId xmlns:a16="http://schemas.microsoft.com/office/drawing/2014/main" id="{9E557E50-EF38-4DCD-955F-26E048A50C17}"/>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1524" r="-4" b="-4"/>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48315405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5" name="Freeform: Shape 34">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B80C46F-04E4-4EF6-859D-BCE3F5C11A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7" y="677629"/>
            <a:ext cx="10914060" cy="3347752"/>
          </a:xfrm>
          <a:prstGeom prst="rect">
            <a:avLst/>
          </a:prstGeom>
        </p:spPr>
      </p:pic>
      <p:sp>
        <p:nvSpPr>
          <p:cNvPr id="3" name="Content Placeholder 2">
            <a:extLst>
              <a:ext uri="{FF2B5EF4-FFF2-40B4-BE49-F238E27FC236}">
                <a16:creationId xmlns:a16="http://schemas.microsoft.com/office/drawing/2014/main" id="{3139EF69-6A54-40A2-8A1F-05DA36C89B48}"/>
              </a:ext>
            </a:extLst>
          </p:cNvPr>
          <p:cNvSpPr>
            <a:spLocks noGrp="1"/>
          </p:cNvSpPr>
          <p:nvPr>
            <p:ph idx="1"/>
          </p:nvPr>
        </p:nvSpPr>
        <p:spPr>
          <a:xfrm>
            <a:off x="1056215" y="4767660"/>
            <a:ext cx="10344106" cy="1770300"/>
          </a:xfrm>
        </p:spPr>
        <p:txBody>
          <a:bodyPr anchor="ctr">
            <a:normAutofit/>
          </a:bodyPr>
          <a:lstStyle/>
          <a:p>
            <a:pPr marL="0" indent="0" algn="ctr">
              <a:buNone/>
            </a:pPr>
            <a:r>
              <a:rPr lang="en-US" sz="2000" dirty="0"/>
              <a:t>We</a:t>
            </a:r>
            <a:r>
              <a:rPr lang="en-US" sz="2000" b="0" i="0" u="none" strike="noStrike" dirty="0">
                <a:effectLst/>
              </a:rPr>
              <a:t> partner with FamilyWize to increase the Health and Financial Stability of families in our communities. Through their prescription savings card, FamilyWize works to make prescription medications more affordable for all families, so that no one ever has to make the hard choice between the meds they need, and other basics like food or rent.</a:t>
            </a:r>
            <a:endParaRPr lang="en-US" sz="2000" dirty="0"/>
          </a:p>
        </p:txBody>
      </p:sp>
    </p:spTree>
    <p:extLst>
      <p:ext uri="{BB962C8B-B14F-4D97-AF65-F5344CB8AC3E}">
        <p14:creationId xmlns:p14="http://schemas.microsoft.com/office/powerpoint/2010/main" val="390264507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21DFD1-294D-45AC-A84D-896FC5C42904}"/>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b="1" dirty="0">
                <a:solidFill>
                  <a:srgbClr val="3F3F3F"/>
                </a:solidFill>
                <a:latin typeface="+mn-lt"/>
              </a:rPr>
              <a:t>Disaster Relief/</a:t>
            </a:r>
            <a:br>
              <a:rPr lang="en-US" sz="3600" b="1" dirty="0">
                <a:solidFill>
                  <a:srgbClr val="3F3F3F"/>
                </a:solidFill>
                <a:latin typeface="+mn-lt"/>
              </a:rPr>
            </a:br>
            <a:r>
              <a:rPr lang="en-US" sz="3600" b="1" dirty="0">
                <a:solidFill>
                  <a:srgbClr val="3F3F3F"/>
                </a:solidFill>
                <a:latin typeface="+mn-lt"/>
              </a:rPr>
              <a:t>Crisis Relief</a:t>
            </a:r>
          </a:p>
        </p:txBody>
      </p:sp>
      <p:sp>
        <p:nvSpPr>
          <p:cNvPr id="3" name="Content Placeholder 2">
            <a:extLst>
              <a:ext uri="{FF2B5EF4-FFF2-40B4-BE49-F238E27FC236}">
                <a16:creationId xmlns:a16="http://schemas.microsoft.com/office/drawing/2014/main" id="{9CBA3537-C1C1-4324-8773-81A083A695AD}"/>
              </a:ext>
            </a:extLst>
          </p:cNvPr>
          <p:cNvSpPr>
            <a:spLocks noGrp="1"/>
          </p:cNvSpPr>
          <p:nvPr>
            <p:ph sz="half" idx="1"/>
          </p:nvPr>
        </p:nvSpPr>
        <p:spPr>
          <a:xfrm>
            <a:off x="1476915" y="2888250"/>
            <a:ext cx="4297351" cy="2959777"/>
          </a:xfrm>
        </p:spPr>
        <p:txBody>
          <a:bodyPr anchor="t">
            <a:normAutofit/>
          </a:bodyPr>
          <a:lstStyle/>
          <a:p>
            <a:pPr marL="0" indent="0">
              <a:buNone/>
            </a:pPr>
            <a:r>
              <a:rPr lang="en-US" sz="1900" b="1"/>
              <a:t>HARVEY RELIEF</a:t>
            </a:r>
          </a:p>
          <a:p>
            <a:r>
              <a:rPr lang="en-US" sz="1900"/>
              <a:t>Provided over $700,000 of financial assistance</a:t>
            </a:r>
          </a:p>
          <a:p>
            <a:r>
              <a:rPr lang="en-US" sz="1900"/>
              <a:t>Coordinated approximately $188,000 in relief supplies</a:t>
            </a:r>
          </a:p>
          <a:p>
            <a:r>
              <a:rPr lang="en-US" sz="1900"/>
              <a:t>Volunteered at multiple distribution events</a:t>
            </a:r>
          </a:p>
          <a:p>
            <a:r>
              <a:rPr lang="en-US" sz="1900"/>
              <a:t>Distributed 150 pieces of furniture and over 50 mattresses to 62 families</a:t>
            </a:r>
          </a:p>
          <a:p>
            <a:endParaRPr lang="en-US" sz="1900"/>
          </a:p>
        </p:txBody>
      </p:sp>
      <p:cxnSp>
        <p:nvCxnSpPr>
          <p:cNvPr id="21" name="Straight Connector 17">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9E8F8A3-0B69-4DBD-BC68-F6128A4EEDB7}"/>
              </a:ext>
            </a:extLst>
          </p:cNvPr>
          <p:cNvSpPr>
            <a:spLocks noGrp="1"/>
          </p:cNvSpPr>
          <p:nvPr>
            <p:ph sz="half" idx="2"/>
          </p:nvPr>
        </p:nvSpPr>
        <p:spPr>
          <a:xfrm>
            <a:off x="6417731" y="2888250"/>
            <a:ext cx="4292594" cy="2959778"/>
          </a:xfrm>
        </p:spPr>
        <p:txBody>
          <a:bodyPr anchor="t">
            <a:normAutofit/>
          </a:bodyPr>
          <a:lstStyle/>
          <a:p>
            <a:pPr marL="0" indent="0">
              <a:buNone/>
            </a:pPr>
            <a:r>
              <a:rPr lang="en-US" sz="1700" b="1"/>
              <a:t>COVID-19 RELIEF</a:t>
            </a:r>
          </a:p>
          <a:p>
            <a:r>
              <a:rPr lang="en-US" sz="1700"/>
              <a:t>2,000 masks to Partner Agencies and other organizations</a:t>
            </a:r>
          </a:p>
          <a:p>
            <a:r>
              <a:rPr lang="en-US" sz="1700"/>
              <a:t>Nearly $38,000 in financial assistance to partner agencies and impacted individuals</a:t>
            </a:r>
          </a:p>
          <a:p>
            <a:r>
              <a:rPr lang="en-US" sz="1700"/>
              <a:t>Organized a community food drive to serve five food pantries</a:t>
            </a:r>
          </a:p>
          <a:p>
            <a:r>
              <a:rPr lang="en-US" sz="1700"/>
              <a:t>Navigating COVID-19 Roadmap (coming soon)</a:t>
            </a:r>
          </a:p>
        </p:txBody>
      </p:sp>
    </p:spTree>
    <p:extLst>
      <p:ext uri="{BB962C8B-B14F-4D97-AF65-F5344CB8AC3E}">
        <p14:creationId xmlns:p14="http://schemas.microsoft.com/office/powerpoint/2010/main" val="244541563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3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newspaper&#10;&#10;Description automatically generated">
            <a:extLst>
              <a:ext uri="{FF2B5EF4-FFF2-40B4-BE49-F238E27FC236}">
                <a16:creationId xmlns:a16="http://schemas.microsoft.com/office/drawing/2014/main" id="{921D0FCD-B52D-49DC-8FAC-59F6298AB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191" y="643467"/>
            <a:ext cx="9095617" cy="5571066"/>
          </a:xfrm>
          <a:prstGeom prst="rect">
            <a:avLst/>
          </a:prstGeom>
        </p:spPr>
      </p:pic>
    </p:spTree>
    <p:extLst>
      <p:ext uri="{BB962C8B-B14F-4D97-AF65-F5344CB8AC3E}">
        <p14:creationId xmlns:p14="http://schemas.microsoft.com/office/powerpoint/2010/main" val="41348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D186-5AE4-4107-98ED-D27E52FED21B}"/>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2400" b="1" kern="1200" dirty="0">
                <a:solidFill>
                  <a:schemeClr val="tx1"/>
                </a:solidFill>
                <a:latin typeface="+mj-lt"/>
                <a:ea typeface="+mj-ea"/>
                <a:cs typeface="+mj-cs"/>
              </a:rPr>
              <a:t>GIVE – Donate through your employer, online, or mail donations.</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ADVOCATE – Get informed, follow our social media, and share our messages.</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VOLUNTEER – Give your time and talents to our Partner Agencies and special events.</a:t>
            </a:r>
          </a:p>
        </p:txBody>
      </p:sp>
      <p:pic>
        <p:nvPicPr>
          <p:cNvPr id="10" name="Picture 9" descr="A picture containing drawing&#10;&#10;Description automatically generated">
            <a:extLst>
              <a:ext uri="{FF2B5EF4-FFF2-40B4-BE49-F238E27FC236}">
                <a16:creationId xmlns:a16="http://schemas.microsoft.com/office/drawing/2014/main" id="{BC5EE290-A322-488E-8207-94EE7F2459ED}"/>
              </a:ext>
            </a:extLst>
          </p:cNvPr>
          <p:cNvPicPr>
            <a:picLocks noChangeAspect="1"/>
          </p:cNvPicPr>
          <p:nvPr/>
        </p:nvPicPr>
        <p:blipFill rotWithShape="1">
          <a:blip r:embed="rId2">
            <a:extLst>
              <a:ext uri="{28A0092B-C50C-407E-A947-70E740481C1C}">
                <a14:useLocalDpi xmlns:a14="http://schemas.microsoft.com/office/drawing/2010/main" val="0"/>
              </a:ext>
            </a:extLst>
          </a:blip>
          <a:srcRect l="10566" r="9638" b="-1"/>
          <a:stretch/>
        </p:blipFill>
        <p:spPr>
          <a:xfrm>
            <a:off x="8112310" y="320511"/>
            <a:ext cx="3794760" cy="3930978"/>
          </a:xfrm>
          <a:prstGeom prst="rect">
            <a:avLst/>
          </a:prstGeom>
        </p:spPr>
      </p:pic>
      <p:pic>
        <p:nvPicPr>
          <p:cNvPr id="8" name="Content Placeholder 7" descr="A picture containing drawing&#10;&#10;Description automatically generated">
            <a:extLst>
              <a:ext uri="{FF2B5EF4-FFF2-40B4-BE49-F238E27FC236}">
                <a16:creationId xmlns:a16="http://schemas.microsoft.com/office/drawing/2014/main" id="{49B0E266-0EAC-43D0-9538-9C38BA73B77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8910" r="11753" b="-1"/>
          <a:stretch/>
        </p:blipFill>
        <p:spPr>
          <a:xfrm>
            <a:off x="4198385" y="320511"/>
            <a:ext cx="3794760" cy="3930978"/>
          </a:xfrm>
          <a:prstGeom prst="rect">
            <a:avLst/>
          </a:prstGeom>
        </p:spPr>
      </p:pic>
      <p:pic>
        <p:nvPicPr>
          <p:cNvPr id="6" name="Content Placeholder 5" descr="A picture containing drawing&#10;&#10;Description automatically generated">
            <a:extLst>
              <a:ext uri="{FF2B5EF4-FFF2-40B4-BE49-F238E27FC236}">
                <a16:creationId xmlns:a16="http://schemas.microsoft.com/office/drawing/2014/main" id="{84B273F7-92DD-42B6-A465-556111CB81AD}"/>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1290" r="11372" b="-1"/>
          <a:stretch/>
        </p:blipFill>
        <p:spPr>
          <a:xfrm>
            <a:off x="284930" y="320511"/>
            <a:ext cx="3794760" cy="3930978"/>
          </a:xfrm>
          <a:prstGeom prst="rect">
            <a:avLst/>
          </a:prstGeom>
        </p:spPr>
      </p:pic>
      <p:cxnSp>
        <p:nvCxnSpPr>
          <p:cNvPr id="26" name="Straight Connector 25">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EF5C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84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588DC-B3EF-473C-9F6F-22EF53E7323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Why donate through United Way?</a:t>
            </a:r>
          </a:p>
        </p:txBody>
      </p:sp>
      <p:sp>
        <p:nvSpPr>
          <p:cNvPr id="3" name="Content Placeholder 2">
            <a:extLst>
              <a:ext uri="{FF2B5EF4-FFF2-40B4-BE49-F238E27FC236}">
                <a16:creationId xmlns:a16="http://schemas.microsoft.com/office/drawing/2014/main" id="{3A46E26F-94DB-48F1-B777-82DA89EBDBFA}"/>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Our Partner Agencies are </a:t>
            </a:r>
            <a:r>
              <a:rPr lang="en-US" sz="2000">
                <a:solidFill>
                  <a:srgbClr val="000000"/>
                </a:solidFill>
              </a:rPr>
              <a:t>vetted through </a:t>
            </a:r>
            <a:r>
              <a:rPr lang="en-US" sz="2000" dirty="0">
                <a:solidFill>
                  <a:srgbClr val="000000"/>
                </a:solidFill>
              </a:rPr>
              <a:t>a very thorough application process every year.  Allocations are determined based on need and those amounts are determined by a local Board.</a:t>
            </a:r>
          </a:p>
          <a:p>
            <a:r>
              <a:rPr lang="en-US" sz="2000" dirty="0">
                <a:solidFill>
                  <a:srgbClr val="000000"/>
                </a:solidFill>
              </a:rPr>
              <a:t>Many companies offer a corporate match.  In some cases, that means if you donate $100, your employer may match the contribution for a total donation of $200.</a:t>
            </a:r>
          </a:p>
          <a:p>
            <a:r>
              <a:rPr lang="en-US" sz="2000" dirty="0">
                <a:solidFill>
                  <a:srgbClr val="000000"/>
                </a:solidFill>
              </a:rPr>
              <a:t>Some of our Partner Agencies rely heavily on funding from us.  For example, 90% of the social service dollars distributed by The Salvation Army – Orange are from United Way of Orange County grants.</a:t>
            </a:r>
          </a:p>
          <a:p>
            <a:endParaRPr lang="en-US" sz="2000" dirty="0">
              <a:solidFill>
                <a:srgbClr val="000000"/>
              </a:solidFill>
            </a:endParaRPr>
          </a:p>
        </p:txBody>
      </p:sp>
    </p:spTree>
    <p:extLst>
      <p:ext uri="{BB962C8B-B14F-4D97-AF65-F5344CB8AC3E}">
        <p14:creationId xmlns:p14="http://schemas.microsoft.com/office/powerpoint/2010/main" val="68347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22B00A-129F-4AAC-B085-74B16F15D067}"/>
              </a:ext>
            </a:extLst>
          </p:cNvPr>
          <p:cNvSpPr>
            <a:spLocks noGrp="1"/>
          </p:cNvSpPr>
          <p:nvPr>
            <p:ph type="title"/>
          </p:nvPr>
        </p:nvSpPr>
        <p:spPr>
          <a:xfrm>
            <a:off x="640079" y="2053641"/>
            <a:ext cx="3669161" cy="2760098"/>
          </a:xfrm>
        </p:spPr>
        <p:txBody>
          <a:bodyPr>
            <a:normAutofit/>
          </a:bodyPr>
          <a:lstStyle/>
          <a:p>
            <a:r>
              <a:rPr lang="en-US">
                <a:solidFill>
                  <a:srgbClr val="FFFFFF"/>
                </a:solidFill>
              </a:rPr>
              <a:t>Your Dollars Make a Difference </a:t>
            </a:r>
          </a:p>
        </p:txBody>
      </p:sp>
      <p:sp>
        <p:nvSpPr>
          <p:cNvPr id="3" name="Content Placeholder 2">
            <a:extLst>
              <a:ext uri="{FF2B5EF4-FFF2-40B4-BE49-F238E27FC236}">
                <a16:creationId xmlns:a16="http://schemas.microsoft.com/office/drawing/2014/main" id="{FC714B4E-54DE-4D4A-8304-F91A89FE2C3B}"/>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$25		 an hour of outpatient drug/alcohol counseling</a:t>
            </a:r>
          </a:p>
          <a:p>
            <a:r>
              <a:rPr lang="en-US" sz="2400" dirty="0">
                <a:solidFill>
                  <a:srgbClr val="000000"/>
                </a:solidFill>
              </a:rPr>
              <a:t>$50		 one day of safe transitional housing for abused women and children </a:t>
            </a:r>
          </a:p>
          <a:p>
            <a:r>
              <a:rPr lang="en-US" sz="2400" dirty="0">
                <a:solidFill>
                  <a:srgbClr val="000000"/>
                </a:solidFill>
              </a:rPr>
              <a:t>$75		 three overnight stay for outpatients or caregivers using local medical facilities </a:t>
            </a:r>
          </a:p>
          <a:p>
            <a:r>
              <a:rPr lang="en-US" sz="2400" dirty="0">
                <a:solidFill>
                  <a:srgbClr val="000000"/>
                </a:solidFill>
              </a:rPr>
              <a:t>$100	   	  two days of occupational training for a client</a:t>
            </a:r>
          </a:p>
          <a:p>
            <a:endParaRPr lang="en-US" sz="2400" dirty="0">
              <a:solidFill>
                <a:srgbClr val="000000"/>
              </a:solidFill>
            </a:endParaRPr>
          </a:p>
        </p:txBody>
      </p:sp>
      <p:sp>
        <p:nvSpPr>
          <p:cNvPr id="4" name="Arrow: Right 3">
            <a:extLst>
              <a:ext uri="{FF2B5EF4-FFF2-40B4-BE49-F238E27FC236}">
                <a16:creationId xmlns:a16="http://schemas.microsoft.com/office/drawing/2014/main" id="{A6C75589-FA1F-4006-A6C5-B69D8647B3B8}"/>
              </a:ext>
            </a:extLst>
          </p:cNvPr>
          <p:cNvSpPr/>
          <p:nvPr/>
        </p:nvSpPr>
        <p:spPr>
          <a:xfrm>
            <a:off x="7016618" y="2053641"/>
            <a:ext cx="900113" cy="414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5AD20C5-2A96-4F60-BF22-CE42507AD425}"/>
              </a:ext>
            </a:extLst>
          </p:cNvPr>
          <p:cNvSpPr/>
          <p:nvPr/>
        </p:nvSpPr>
        <p:spPr>
          <a:xfrm>
            <a:off x="7016617" y="3210149"/>
            <a:ext cx="900113" cy="414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AED9F52-3277-472B-83E9-99EBA645A99C}"/>
              </a:ext>
            </a:extLst>
          </p:cNvPr>
          <p:cNvSpPr/>
          <p:nvPr/>
        </p:nvSpPr>
        <p:spPr>
          <a:xfrm>
            <a:off x="7109923" y="4295385"/>
            <a:ext cx="900113" cy="414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B940A7-C30C-4881-873F-9A58B750C5CE}"/>
              </a:ext>
            </a:extLst>
          </p:cNvPr>
          <p:cNvSpPr txBox="1"/>
          <p:nvPr/>
        </p:nvSpPr>
        <p:spPr>
          <a:xfrm>
            <a:off x="4024313" y="2032659"/>
            <a:ext cx="184731" cy="369332"/>
          </a:xfrm>
          <a:prstGeom prst="rect">
            <a:avLst/>
          </a:prstGeom>
          <a:noFill/>
        </p:spPr>
        <p:txBody>
          <a:bodyPr wrap="none" rtlCol="0">
            <a:spAutoFit/>
          </a:bodyPr>
          <a:lstStyle/>
          <a:p>
            <a:endParaRPr lang="en-US" dirty="0"/>
          </a:p>
        </p:txBody>
      </p:sp>
      <p:sp>
        <p:nvSpPr>
          <p:cNvPr id="11" name="Arrow: Right 10">
            <a:extLst>
              <a:ext uri="{FF2B5EF4-FFF2-40B4-BE49-F238E27FC236}">
                <a16:creationId xmlns:a16="http://schemas.microsoft.com/office/drawing/2014/main" id="{2748FC68-D086-491D-B19C-3653E586B03D}"/>
              </a:ext>
            </a:extLst>
          </p:cNvPr>
          <p:cNvSpPr/>
          <p:nvPr/>
        </p:nvSpPr>
        <p:spPr>
          <a:xfrm>
            <a:off x="7016618" y="1307348"/>
            <a:ext cx="900113" cy="414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482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drawing, table&#10;&#10;Description automatically generated">
            <a:extLst>
              <a:ext uri="{FF2B5EF4-FFF2-40B4-BE49-F238E27FC236}">
                <a16:creationId xmlns:a16="http://schemas.microsoft.com/office/drawing/2014/main" id="{799F5720-0A64-423D-94E7-C003682651E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777DA8-3525-4D16-B5AC-6DBA88D5D026}"/>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2400" b="0" i="0" dirty="0">
                <a:solidFill>
                  <a:srgbClr val="FF9933"/>
                </a:solidFill>
                <a:effectLst/>
                <a:latin typeface="+mn-lt"/>
              </a:rPr>
              <a:t>People can easily create a Facebook birthday fundraiser for </a:t>
            </a:r>
            <a:br>
              <a:rPr lang="en-US" sz="2400" b="0" i="0" dirty="0">
                <a:solidFill>
                  <a:srgbClr val="FF9933"/>
                </a:solidFill>
                <a:effectLst/>
                <a:latin typeface="+mn-lt"/>
              </a:rPr>
            </a:br>
            <a:r>
              <a:rPr lang="en-US" sz="2400" b="0" i="0" dirty="0">
                <a:solidFill>
                  <a:srgbClr val="FF9933"/>
                </a:solidFill>
                <a:effectLst/>
                <a:latin typeface="+mn-lt"/>
              </a:rPr>
              <a:t>United Way of Orange County and share it with supporters and encourage them to give.</a:t>
            </a:r>
            <a:endParaRPr lang="en-US" sz="2400" dirty="0">
              <a:solidFill>
                <a:srgbClr val="FF9933"/>
              </a:solidFill>
              <a:latin typeface="+mn-lt"/>
            </a:endParaRP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6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88900" dist="38100" dir="5400000" algn="t"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food&#10;&#10;Description automatically generated">
            <a:extLst>
              <a:ext uri="{FF2B5EF4-FFF2-40B4-BE49-F238E27FC236}">
                <a16:creationId xmlns:a16="http://schemas.microsoft.com/office/drawing/2014/main" id="{4418741F-5BE5-4AB6-BABB-C2BC8339381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8486" b="13529"/>
          <a:stretch/>
        </p:blipFill>
        <p:spPr>
          <a:xfrm>
            <a:off x="20" y="1"/>
            <a:ext cx="12191980" cy="6216557"/>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p:spPr>
      </p:pic>
    </p:spTree>
    <p:extLst>
      <p:ext uri="{BB962C8B-B14F-4D97-AF65-F5344CB8AC3E}">
        <p14:creationId xmlns:p14="http://schemas.microsoft.com/office/powerpoint/2010/main" val="6291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clock&#10;&#10;Description automatically generated">
            <a:extLst>
              <a:ext uri="{FF2B5EF4-FFF2-40B4-BE49-F238E27FC236}">
                <a16:creationId xmlns:a16="http://schemas.microsoft.com/office/drawing/2014/main" id="{46F8BB79-B4D4-495D-8753-5F8B30ED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531D5A9-9C07-47CA-B69B-E04D573AAF51}"/>
              </a:ext>
            </a:extLst>
          </p:cNvPr>
          <p:cNvSpPr txBox="1"/>
          <p:nvPr/>
        </p:nvSpPr>
        <p:spPr>
          <a:xfrm>
            <a:off x="1019175" y="1508166"/>
            <a:ext cx="10020300" cy="4401205"/>
          </a:xfrm>
          <a:prstGeom prst="rect">
            <a:avLst/>
          </a:prstGeom>
          <a:noFill/>
        </p:spPr>
        <p:txBody>
          <a:bodyPr wrap="square" rtlCol="0">
            <a:spAutoFit/>
          </a:bodyPr>
          <a:lstStyle/>
          <a:p>
            <a:r>
              <a:rPr lang="en-US" sz="4000" dirty="0">
                <a:solidFill>
                  <a:schemeClr val="bg1"/>
                </a:solidFill>
              </a:rPr>
              <a:t>United Way works to improve the health, education, and financial stability of every person in every community.  United Way organizations can be found around the globe, all with the same ultimate purpose.  The international brand brings many resources </a:t>
            </a:r>
            <a:br>
              <a:rPr lang="en-US" sz="4000" dirty="0">
                <a:solidFill>
                  <a:schemeClr val="bg1"/>
                </a:solidFill>
              </a:rPr>
            </a:br>
            <a:r>
              <a:rPr lang="en-US" sz="4000" dirty="0">
                <a:solidFill>
                  <a:schemeClr val="bg1"/>
                </a:solidFill>
              </a:rPr>
              <a:t>in times of disaster and crisis.</a:t>
            </a:r>
          </a:p>
        </p:txBody>
      </p:sp>
    </p:spTree>
    <p:extLst>
      <p:ext uri="{BB962C8B-B14F-4D97-AF65-F5344CB8AC3E}">
        <p14:creationId xmlns:p14="http://schemas.microsoft.com/office/powerpoint/2010/main" val="73548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clock&#10;&#10;Description automatically generated">
            <a:extLst>
              <a:ext uri="{FF2B5EF4-FFF2-40B4-BE49-F238E27FC236}">
                <a16:creationId xmlns:a16="http://schemas.microsoft.com/office/drawing/2014/main" id="{46F8BB79-B4D4-495D-8753-5F8B30ED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531D5A9-9C07-47CA-B69B-E04D573AAF51}"/>
              </a:ext>
            </a:extLst>
          </p:cNvPr>
          <p:cNvSpPr txBox="1"/>
          <p:nvPr/>
        </p:nvSpPr>
        <p:spPr>
          <a:xfrm>
            <a:off x="1085850" y="3429000"/>
            <a:ext cx="10020300" cy="1569660"/>
          </a:xfrm>
          <a:prstGeom prst="rect">
            <a:avLst/>
          </a:prstGeom>
          <a:noFill/>
        </p:spPr>
        <p:txBody>
          <a:bodyPr wrap="square" rtlCol="0">
            <a:spAutoFit/>
          </a:bodyPr>
          <a:lstStyle/>
          <a:p>
            <a:pPr algn="ctr"/>
            <a:r>
              <a:rPr lang="en-US" sz="4800" dirty="0">
                <a:solidFill>
                  <a:schemeClr val="bg1"/>
                </a:solidFill>
              </a:rPr>
              <a:t>www.unitedwayorangecounty.org</a:t>
            </a:r>
          </a:p>
          <a:p>
            <a:pPr algn="ctr"/>
            <a:r>
              <a:rPr lang="en-US" sz="4800" dirty="0">
                <a:solidFill>
                  <a:schemeClr val="bg1"/>
                </a:solidFill>
              </a:rPr>
              <a:t>409-883-3591</a:t>
            </a:r>
          </a:p>
        </p:txBody>
      </p:sp>
      <p:pic>
        <p:nvPicPr>
          <p:cNvPr id="5" name="Picture 4" descr="A close up of a sign&#10;&#10;Description automatically generated">
            <a:extLst>
              <a:ext uri="{FF2B5EF4-FFF2-40B4-BE49-F238E27FC236}">
                <a16:creationId xmlns:a16="http://schemas.microsoft.com/office/drawing/2014/main" id="{9D458D01-CF7E-4570-B453-50AC10752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55" y="5419808"/>
            <a:ext cx="914400" cy="914400"/>
          </a:xfrm>
          <a:prstGeom prst="rect">
            <a:avLst/>
          </a:prstGeom>
        </p:spPr>
      </p:pic>
      <p:pic>
        <p:nvPicPr>
          <p:cNvPr id="7" name="Picture 6" descr="A drawing of a face&#10;&#10;Description automatically generated">
            <a:extLst>
              <a:ext uri="{FF2B5EF4-FFF2-40B4-BE49-F238E27FC236}">
                <a16:creationId xmlns:a16="http://schemas.microsoft.com/office/drawing/2014/main" id="{3D67717A-F719-42C4-83D6-C99ED381A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782" y="5419808"/>
            <a:ext cx="914400" cy="914400"/>
          </a:xfrm>
          <a:prstGeom prst="rect">
            <a:avLst/>
          </a:prstGeom>
        </p:spPr>
      </p:pic>
      <p:pic>
        <p:nvPicPr>
          <p:cNvPr id="9" name="Picture 8" descr="A picture containing bird&#10;&#10;Description automatically generated">
            <a:extLst>
              <a:ext uri="{FF2B5EF4-FFF2-40B4-BE49-F238E27FC236}">
                <a16:creationId xmlns:a16="http://schemas.microsoft.com/office/drawing/2014/main" id="{3A1D69FE-A7B7-47D4-A65D-1A3CAE10D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309" y="5398600"/>
            <a:ext cx="914400" cy="914400"/>
          </a:xfrm>
          <a:prstGeom prst="rect">
            <a:avLst/>
          </a:prstGeom>
        </p:spPr>
      </p:pic>
    </p:spTree>
    <p:extLst>
      <p:ext uri="{BB962C8B-B14F-4D97-AF65-F5344CB8AC3E}">
        <p14:creationId xmlns:p14="http://schemas.microsoft.com/office/powerpoint/2010/main" val="8164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late, clock&#10;&#10;Description automatically generated">
            <a:extLst>
              <a:ext uri="{FF2B5EF4-FFF2-40B4-BE49-F238E27FC236}">
                <a16:creationId xmlns:a16="http://schemas.microsoft.com/office/drawing/2014/main" id="{46F8BB79-B4D4-495D-8753-5F8B30EDB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531D5A9-9C07-47CA-B69B-E04D573AAF51}"/>
              </a:ext>
            </a:extLst>
          </p:cNvPr>
          <p:cNvSpPr txBox="1"/>
          <p:nvPr/>
        </p:nvSpPr>
        <p:spPr>
          <a:xfrm>
            <a:off x="1085850" y="2365416"/>
            <a:ext cx="10020300" cy="3170099"/>
          </a:xfrm>
          <a:prstGeom prst="rect">
            <a:avLst/>
          </a:prstGeom>
          <a:noFill/>
        </p:spPr>
        <p:txBody>
          <a:bodyPr wrap="square" rtlCol="0">
            <a:spAutoFit/>
          </a:bodyPr>
          <a:lstStyle/>
          <a:p>
            <a:r>
              <a:rPr lang="en-US" sz="4000" dirty="0">
                <a:solidFill>
                  <a:schemeClr val="bg1"/>
                </a:solidFill>
              </a:rPr>
              <a:t>United Way of Orange County works to improve the health, education, and financial stability of every person in Orange County.  Much of this work is done through our </a:t>
            </a:r>
            <a:br>
              <a:rPr lang="en-US" sz="4000" dirty="0">
                <a:solidFill>
                  <a:schemeClr val="bg1"/>
                </a:solidFill>
              </a:rPr>
            </a:br>
            <a:r>
              <a:rPr lang="en-US" sz="4000" dirty="0">
                <a:solidFill>
                  <a:schemeClr val="bg1"/>
                </a:solidFill>
              </a:rPr>
              <a:t>Partner Agencies.  </a:t>
            </a:r>
          </a:p>
        </p:txBody>
      </p:sp>
    </p:spTree>
    <p:extLst>
      <p:ext uri="{BB962C8B-B14F-4D97-AF65-F5344CB8AC3E}">
        <p14:creationId xmlns:p14="http://schemas.microsoft.com/office/powerpoint/2010/main" val="342717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546A4-2C7A-43CC-AD53-92F5E9CBEC32}"/>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Health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1741E23-ECF3-4AB9-9DE8-05E5DA189E83}"/>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r>
              <a:rPr lang="en-US" sz="2400" dirty="0"/>
              <a:t>We work to improve the physical and mental health, safety, and well-being for people of all ages.</a:t>
            </a:r>
          </a:p>
          <a:p>
            <a:r>
              <a:rPr lang="en-US" sz="2400" dirty="0"/>
              <a:t>Substance abuse treatment for adults and adolescents </a:t>
            </a:r>
          </a:p>
          <a:p>
            <a:r>
              <a:rPr lang="en-US" sz="2400" dirty="0"/>
              <a:t>Mental health counseling</a:t>
            </a:r>
          </a:p>
          <a:p>
            <a:r>
              <a:rPr lang="en-US" sz="2400" dirty="0"/>
              <a:t>Palliative care for end of life patients</a:t>
            </a:r>
          </a:p>
          <a:p>
            <a:r>
              <a:rPr lang="en-US" sz="2400" dirty="0"/>
              <a:t>Advocates for abused and neglected children</a:t>
            </a:r>
          </a:p>
          <a:p>
            <a:r>
              <a:rPr lang="en-US" sz="2400" dirty="0"/>
              <a:t>Medical hospitality house</a:t>
            </a:r>
          </a:p>
          <a:p>
            <a:r>
              <a:rPr lang="en-US" sz="2400" dirty="0"/>
              <a:t>Residential care for boys from unsafe homes</a:t>
            </a:r>
          </a:p>
          <a:p>
            <a:r>
              <a:rPr lang="en-US" sz="2400" dirty="0"/>
              <a:t>Youth vegetable garden</a:t>
            </a:r>
          </a:p>
          <a:p>
            <a:r>
              <a:rPr lang="en-US" sz="2400" dirty="0"/>
              <a:t>Trauma services for victims of sexual assault</a:t>
            </a:r>
          </a:p>
          <a:p>
            <a:r>
              <a:rPr lang="en-US" sz="2400" dirty="0"/>
              <a:t>Suicide intervention</a:t>
            </a:r>
          </a:p>
          <a:p>
            <a:r>
              <a:rPr lang="en-US" sz="2400" dirty="0"/>
              <a:t>Shelter for women and children from domestic violence</a:t>
            </a:r>
          </a:p>
          <a:p>
            <a:r>
              <a:rPr lang="en-US" sz="2400" dirty="0"/>
              <a:t>Meals delivered to elderly and disabled</a:t>
            </a:r>
          </a:p>
          <a:p>
            <a:r>
              <a:rPr lang="en-US" sz="2400" dirty="0"/>
              <a:t>Men’s residential treatment facility</a:t>
            </a:r>
          </a:p>
          <a:p>
            <a:r>
              <a:rPr lang="en-US" sz="2400" dirty="0"/>
              <a:t>Physical, occupational, and speech therapies</a:t>
            </a:r>
          </a:p>
          <a:p>
            <a:r>
              <a:rPr lang="en-US" sz="2400" dirty="0"/>
              <a:t>K.I.D.D. ABA (applied behavior analysis) treatment</a:t>
            </a:r>
          </a:p>
          <a:p>
            <a:r>
              <a:rPr lang="en-US" sz="2400" dirty="0"/>
              <a:t>Equine assisted growth and learning </a:t>
            </a:r>
            <a:r>
              <a:rPr lang="en-US" sz="2400" dirty="0" err="1"/>
              <a:t>assoc</a:t>
            </a:r>
            <a:r>
              <a:rPr lang="en-US" sz="2400" dirty="0"/>
              <a:t> (EAGALA) services </a:t>
            </a:r>
          </a:p>
          <a:p>
            <a:r>
              <a:rPr lang="en-US" sz="2400" dirty="0"/>
              <a:t>Hippotherapy and therapeutic riding </a:t>
            </a:r>
          </a:p>
          <a:p>
            <a:endParaRPr lang="en-US" sz="2400" dirty="0"/>
          </a:p>
        </p:txBody>
      </p:sp>
    </p:spTree>
    <p:extLst>
      <p:ext uri="{BB962C8B-B14F-4D97-AF65-F5344CB8AC3E}">
        <p14:creationId xmlns:p14="http://schemas.microsoft.com/office/powerpoint/2010/main" val="1186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546A4-2C7A-43CC-AD53-92F5E9CBEC32}"/>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Education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1741E23-ECF3-4AB9-9DE8-05E5DA189E83}"/>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We work to help children, youth, and adults achieve their full potential.</a:t>
            </a:r>
          </a:p>
          <a:p>
            <a:r>
              <a:rPr lang="en-US" sz="2400" dirty="0"/>
              <a:t>GED preparation </a:t>
            </a:r>
          </a:p>
          <a:p>
            <a:r>
              <a:rPr lang="en-US" sz="2400" dirty="0"/>
              <a:t>ESL (English as a second language) classes</a:t>
            </a:r>
          </a:p>
          <a:p>
            <a:r>
              <a:rPr lang="en-US" sz="2400" dirty="0"/>
              <a:t>After school programs</a:t>
            </a:r>
          </a:p>
          <a:p>
            <a:r>
              <a:rPr lang="en-US" sz="2400" dirty="0"/>
              <a:t>Summer day camps</a:t>
            </a:r>
          </a:p>
          <a:p>
            <a:r>
              <a:rPr lang="en-US" sz="2400" dirty="0"/>
              <a:t>Leadership and mentoring</a:t>
            </a:r>
          </a:p>
          <a:p>
            <a:r>
              <a:rPr lang="en-US" sz="2400" dirty="0"/>
              <a:t>Character and skill building</a:t>
            </a:r>
          </a:p>
          <a:p>
            <a:r>
              <a:rPr lang="en-US" sz="2400" dirty="0"/>
              <a:t>Special needs vocational training</a:t>
            </a:r>
          </a:p>
          <a:p>
            <a:r>
              <a:rPr lang="en-US" sz="2400" dirty="0"/>
              <a:t>Adult basic training</a:t>
            </a:r>
          </a:p>
          <a:p>
            <a:r>
              <a:rPr lang="en-US" sz="2400" dirty="0"/>
              <a:t>Tutoring services</a:t>
            </a:r>
          </a:p>
          <a:p>
            <a:r>
              <a:rPr lang="en-US" sz="2400" dirty="0"/>
              <a:t>Youth literacy program</a:t>
            </a:r>
          </a:p>
        </p:txBody>
      </p:sp>
    </p:spTree>
    <p:extLst>
      <p:ext uri="{BB962C8B-B14F-4D97-AF65-F5344CB8AC3E}">
        <p14:creationId xmlns:p14="http://schemas.microsoft.com/office/powerpoint/2010/main" val="265044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546A4-2C7A-43CC-AD53-92F5E9CBEC32}"/>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Financial Stability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1741E23-ECF3-4AB9-9DE8-05E5DA189E83}"/>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We work to promote financial stability and independence.</a:t>
            </a:r>
          </a:p>
          <a:p>
            <a:r>
              <a:rPr lang="en-US" sz="2400" dirty="0"/>
              <a:t>Housing, rent and utility assistance</a:t>
            </a:r>
          </a:p>
          <a:p>
            <a:r>
              <a:rPr lang="en-US" sz="2400" dirty="0"/>
              <a:t>Disaster and crisis assistance</a:t>
            </a:r>
          </a:p>
          <a:p>
            <a:r>
              <a:rPr lang="en-US" sz="2400" dirty="0"/>
              <a:t>Food pantry</a:t>
            </a:r>
          </a:p>
          <a:p>
            <a:r>
              <a:rPr lang="en-US" sz="2400" dirty="0"/>
              <a:t>Childcare assistance</a:t>
            </a:r>
          </a:p>
          <a:p>
            <a:r>
              <a:rPr lang="en-US" sz="2400" dirty="0"/>
              <a:t>Clothing and household items vouchers</a:t>
            </a:r>
          </a:p>
          <a:p>
            <a:r>
              <a:rPr lang="en-US" sz="2400" dirty="0"/>
              <a:t>Volunteer individual tax assistance</a:t>
            </a:r>
          </a:p>
          <a:p>
            <a:endParaRPr lang="en-US" sz="2400" dirty="0"/>
          </a:p>
        </p:txBody>
      </p:sp>
    </p:spTree>
    <p:extLst>
      <p:ext uri="{BB962C8B-B14F-4D97-AF65-F5344CB8AC3E}">
        <p14:creationId xmlns:p14="http://schemas.microsoft.com/office/powerpoint/2010/main" val="276065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0000">
              <a:schemeClr val="accent1">
                <a:lumMod val="60000"/>
                <a:lumOff val="40000"/>
              </a:schemeClr>
            </a:gs>
            <a:gs pos="100000">
              <a:schemeClr val="accent1">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64A2-D195-46F0-A312-5D0F869999EE}"/>
              </a:ext>
            </a:extLst>
          </p:cNvPr>
          <p:cNvSpPr>
            <a:spLocks noGrp="1"/>
          </p:cNvSpPr>
          <p:nvPr>
            <p:ph type="title"/>
          </p:nvPr>
        </p:nvSpPr>
        <p:spPr>
          <a:noFill/>
        </p:spPr>
        <p:txBody>
          <a:bodyPr>
            <a:normAutofit/>
          </a:bodyPr>
          <a:lstStyle/>
          <a:p>
            <a:r>
              <a:rPr lang="en-US" sz="4000" b="1" dirty="0"/>
              <a:t>Our Partner Agencies</a:t>
            </a:r>
          </a:p>
        </p:txBody>
      </p:sp>
      <p:sp>
        <p:nvSpPr>
          <p:cNvPr id="3" name="Content Placeholder 2">
            <a:extLst>
              <a:ext uri="{FF2B5EF4-FFF2-40B4-BE49-F238E27FC236}">
                <a16:creationId xmlns:a16="http://schemas.microsoft.com/office/drawing/2014/main" id="{8CC13C74-C376-47E0-8BDD-625DD7BEDF32}"/>
              </a:ext>
            </a:extLst>
          </p:cNvPr>
          <p:cNvSpPr>
            <a:spLocks noGrp="1"/>
          </p:cNvSpPr>
          <p:nvPr>
            <p:ph idx="1"/>
          </p:nvPr>
        </p:nvSpPr>
        <p:spPr/>
        <p:txBody>
          <a:bodyPr numCol="2">
            <a:normAutofit fontScale="55000" lnSpcReduction="20000"/>
          </a:bodyPr>
          <a:lstStyle/>
          <a:p>
            <a:pPr algn="l">
              <a:buFont typeface="Arial" panose="020B0604020202020204" pitchFamily="34" charset="0"/>
              <a:buChar char="•"/>
            </a:pPr>
            <a:r>
              <a:rPr lang="en-US" sz="3200" b="1" i="0" u="none" strike="noStrike" dirty="0">
                <a:effectLst/>
                <a:latin typeface="&amp;quot"/>
              </a:rPr>
              <a:t>Anayat House </a:t>
            </a:r>
          </a:p>
          <a:p>
            <a:pPr algn="l">
              <a:buFont typeface="Arial" panose="020B0604020202020204" pitchFamily="34" charset="0"/>
              <a:buChar char="•"/>
            </a:pPr>
            <a:r>
              <a:rPr lang="en-US" sz="3200" b="1" i="0" u="none" strike="noStrike" dirty="0">
                <a:effectLst/>
                <a:latin typeface="&amp;quot"/>
              </a:rPr>
              <a:t>Boy Scouts - Three River Council</a:t>
            </a:r>
          </a:p>
          <a:p>
            <a:pPr algn="l">
              <a:buFont typeface="Arial" panose="020B0604020202020204" pitchFamily="34" charset="0"/>
              <a:buChar char="•"/>
            </a:pPr>
            <a:r>
              <a:rPr lang="en-US" sz="3200" b="1" i="0" u="none" strike="noStrike" dirty="0">
                <a:effectLst/>
                <a:latin typeface="&amp;quot"/>
              </a:rPr>
              <a:t>Boys' Haven</a:t>
            </a:r>
          </a:p>
          <a:p>
            <a:pPr algn="l">
              <a:buFont typeface="Arial" panose="020B0604020202020204" pitchFamily="34" charset="0"/>
              <a:buChar char="•"/>
            </a:pPr>
            <a:r>
              <a:rPr lang="en-US" sz="3200" b="1" i="0" u="none" strike="noStrike" dirty="0">
                <a:effectLst/>
                <a:latin typeface="&amp;quot"/>
              </a:rPr>
              <a:t>Casa of the Sabine Neches Region </a:t>
            </a:r>
          </a:p>
          <a:p>
            <a:pPr algn="l">
              <a:buFont typeface="Arial" panose="020B0604020202020204" pitchFamily="34" charset="0"/>
              <a:buChar char="•"/>
            </a:pPr>
            <a:r>
              <a:rPr lang="en-US" sz="3200" b="1" i="0" u="none" strike="noStrike" dirty="0">
                <a:effectLst/>
                <a:latin typeface="&amp;quot"/>
              </a:rPr>
              <a:t>Crisis Center of Southeast Texas </a:t>
            </a:r>
          </a:p>
          <a:p>
            <a:pPr algn="l">
              <a:buFont typeface="Arial" panose="020B0604020202020204" pitchFamily="34" charset="0"/>
              <a:buChar char="•"/>
            </a:pPr>
            <a:r>
              <a:rPr lang="en-US" sz="3200" b="1" i="0" u="none" strike="noStrike" dirty="0">
                <a:effectLst/>
                <a:latin typeface="&amp;quot"/>
              </a:rPr>
              <a:t>Family Services of SETX (Women and Children's Shelter)</a:t>
            </a:r>
          </a:p>
          <a:p>
            <a:pPr algn="l">
              <a:buFont typeface="Arial" panose="020B0604020202020204" pitchFamily="34" charset="0"/>
              <a:buChar char="•"/>
            </a:pPr>
            <a:r>
              <a:rPr lang="en-US" sz="3200" b="1" i="0" u="none" strike="noStrike" dirty="0">
                <a:effectLst/>
                <a:latin typeface="&amp;quot"/>
              </a:rPr>
              <a:t>Friends Helping Friends</a:t>
            </a:r>
          </a:p>
          <a:p>
            <a:pPr algn="l">
              <a:buFont typeface="Arial" panose="020B0604020202020204" pitchFamily="34" charset="0"/>
              <a:buChar char="•"/>
            </a:pPr>
            <a:r>
              <a:rPr lang="en-US" sz="3200" b="1" i="0" u="none" strike="noStrike" dirty="0">
                <a:effectLst/>
                <a:latin typeface="&amp;quot"/>
              </a:rPr>
              <a:t>GOALS (Greater Orange Area Literacy) </a:t>
            </a:r>
          </a:p>
          <a:p>
            <a:pPr algn="l">
              <a:buFont typeface="Arial" panose="020B0604020202020204" pitchFamily="34" charset="0"/>
              <a:buChar char="•"/>
            </a:pPr>
            <a:r>
              <a:rPr lang="en-US" sz="3200" b="1" i="0" u="none" strike="noStrike" dirty="0">
                <a:effectLst/>
                <a:latin typeface="&amp;quot"/>
              </a:rPr>
              <a:t>Jackson Community Center</a:t>
            </a:r>
          </a:p>
          <a:p>
            <a:pPr algn="l">
              <a:buFont typeface="Arial" panose="020B0604020202020204" pitchFamily="34" charset="0"/>
              <a:buChar char="•"/>
            </a:pPr>
            <a:r>
              <a:rPr lang="en-US" sz="3200" b="1" i="0" u="none" strike="noStrike" dirty="0">
                <a:effectLst/>
                <a:latin typeface="&amp;quot"/>
              </a:rPr>
              <a:t>OCAA (Orange Community Action Association) - Meals on Wheels </a:t>
            </a:r>
          </a:p>
          <a:p>
            <a:pPr algn="l">
              <a:buFont typeface="Arial" panose="020B0604020202020204" pitchFamily="34" charset="0"/>
              <a:buChar char="•"/>
            </a:pPr>
            <a:r>
              <a:rPr lang="en-US" sz="3200" b="1" i="0" u="none" strike="noStrike" dirty="0">
                <a:effectLst/>
                <a:latin typeface="&amp;quot"/>
              </a:rPr>
              <a:t>OCARC, Inc.</a:t>
            </a:r>
            <a:br>
              <a:rPr lang="en-US" sz="3200" b="1" i="0" u="none" strike="noStrike" dirty="0">
                <a:effectLst/>
                <a:latin typeface="&amp;quot"/>
              </a:rPr>
            </a:br>
            <a:endParaRPr lang="en-US" sz="3200" b="1" i="0" u="none" strike="noStrike" dirty="0">
              <a:effectLst/>
              <a:latin typeface="&amp;quot"/>
            </a:endParaRPr>
          </a:p>
          <a:p>
            <a:pPr algn="l">
              <a:buFont typeface="Arial" panose="020B0604020202020204" pitchFamily="34" charset="0"/>
              <a:buChar char="•"/>
            </a:pPr>
            <a:r>
              <a:rPr lang="en-US" sz="3200" b="1" i="0" u="none" strike="noStrike" dirty="0">
                <a:effectLst/>
                <a:latin typeface="&amp;quot"/>
              </a:rPr>
              <a:t>Recovery Council of Southeast Texas – Right Choice of Orange County </a:t>
            </a:r>
          </a:p>
          <a:p>
            <a:pPr algn="l">
              <a:buFont typeface="Arial" panose="020B0604020202020204" pitchFamily="34" charset="0"/>
              <a:buChar char="•"/>
            </a:pPr>
            <a:r>
              <a:rPr lang="en-US" sz="3200" b="1" i="0" u="none" strike="noStrike" dirty="0">
                <a:effectLst/>
                <a:latin typeface="&amp;quot"/>
              </a:rPr>
              <a:t>Recovery Council of Southeast Texas - Unity Treatment Center</a:t>
            </a:r>
          </a:p>
          <a:p>
            <a:pPr algn="l">
              <a:buFont typeface="Arial" panose="020B0604020202020204" pitchFamily="34" charset="0"/>
              <a:buChar char="•"/>
            </a:pPr>
            <a:r>
              <a:rPr lang="en-US" sz="3200" b="1" i="0" u="none" strike="noStrike" dirty="0">
                <a:effectLst/>
                <a:latin typeface="&amp;quot"/>
              </a:rPr>
              <a:t>Salvation Army </a:t>
            </a:r>
          </a:p>
          <a:p>
            <a:pPr algn="l">
              <a:buFont typeface="Arial" panose="020B0604020202020204" pitchFamily="34" charset="0"/>
              <a:buChar char="•"/>
            </a:pPr>
            <a:r>
              <a:rPr lang="en-US" sz="3200" b="1" i="0" u="none" strike="noStrike" dirty="0">
                <a:effectLst/>
                <a:latin typeface="&amp;quot"/>
              </a:rPr>
              <a:t>Salvation Army Boys and Girls Club</a:t>
            </a:r>
          </a:p>
          <a:p>
            <a:pPr algn="l">
              <a:buFont typeface="Arial" panose="020B0604020202020204" pitchFamily="34" charset="0"/>
              <a:buChar char="•"/>
            </a:pPr>
            <a:r>
              <a:rPr lang="en-US" sz="3200" b="1" i="0" u="none" strike="noStrike" dirty="0">
                <a:effectLst/>
                <a:latin typeface="&amp;quot"/>
              </a:rPr>
              <a:t>Samaritan Counseling Center of Southeast Texas </a:t>
            </a:r>
          </a:p>
          <a:p>
            <a:pPr algn="l">
              <a:buFont typeface="Arial" panose="020B0604020202020204" pitchFamily="34" charset="0"/>
              <a:buChar char="•"/>
            </a:pPr>
            <a:r>
              <a:rPr lang="en-US" sz="3200" b="1" i="0" u="none" strike="noStrike" dirty="0">
                <a:effectLst/>
                <a:latin typeface="&amp;quot"/>
              </a:rPr>
              <a:t>Shorkey Center </a:t>
            </a:r>
          </a:p>
          <a:p>
            <a:pPr algn="l">
              <a:buFont typeface="Arial" panose="020B0604020202020204" pitchFamily="34" charset="0"/>
              <a:buChar char="•"/>
            </a:pPr>
            <a:r>
              <a:rPr lang="en-US" sz="3200" b="1" i="0" u="none" strike="noStrike" dirty="0">
                <a:effectLst/>
                <a:latin typeface="&amp;quot"/>
              </a:rPr>
              <a:t>Southeast Texas Hospice </a:t>
            </a:r>
          </a:p>
          <a:p>
            <a:pPr algn="l">
              <a:buFont typeface="Arial" panose="020B0604020202020204" pitchFamily="34" charset="0"/>
              <a:buChar char="•"/>
            </a:pPr>
            <a:r>
              <a:rPr lang="en-US" sz="3200" b="1" i="0" u="none" strike="noStrike" dirty="0">
                <a:effectLst/>
                <a:latin typeface="&amp;quot"/>
              </a:rPr>
              <a:t>Spindletop Center - Tejas Center</a:t>
            </a:r>
          </a:p>
          <a:p>
            <a:pPr algn="l">
              <a:buFont typeface="Arial" panose="020B0604020202020204" pitchFamily="34" charset="0"/>
              <a:buChar char="•"/>
            </a:pPr>
            <a:r>
              <a:rPr lang="en-US" sz="3200" b="1" i="0" u="none" strike="noStrike" dirty="0">
                <a:effectLst/>
                <a:latin typeface="&amp;quot"/>
              </a:rPr>
              <a:t>Stable-Spirit</a:t>
            </a:r>
          </a:p>
          <a:p>
            <a:pPr algn="l">
              <a:buFont typeface="Arial" panose="020B0604020202020204" pitchFamily="34" charset="0"/>
              <a:buChar char="•"/>
            </a:pPr>
            <a:r>
              <a:rPr lang="en-US" sz="3200" b="1" i="0" u="none" strike="noStrike" dirty="0">
                <a:effectLst/>
                <a:latin typeface="&amp;quot"/>
              </a:rPr>
              <a:t>Vidor Children's Fund</a:t>
            </a:r>
          </a:p>
          <a:p>
            <a:pPr algn="l">
              <a:buFont typeface="Arial" panose="020B0604020202020204" pitchFamily="34" charset="0"/>
              <a:buChar char="•"/>
            </a:pPr>
            <a:r>
              <a:rPr lang="en-US" sz="3200" b="1" i="0" u="none" strike="noStrike" dirty="0">
                <a:effectLst/>
                <a:latin typeface="&amp;quot"/>
              </a:rPr>
              <a:t>YMCA of Southeast Texas  </a:t>
            </a:r>
          </a:p>
          <a:p>
            <a:endParaRPr lang="en-US" dirty="0"/>
          </a:p>
        </p:txBody>
      </p:sp>
    </p:spTree>
    <p:extLst>
      <p:ext uri="{BB962C8B-B14F-4D97-AF65-F5344CB8AC3E}">
        <p14:creationId xmlns:p14="http://schemas.microsoft.com/office/powerpoint/2010/main" val="167774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C1438D1-4011-4B89-A3A2-375C8115CE2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9D8725-CBAD-432C-BCD2-BCCBB22982CE}"/>
              </a:ext>
            </a:extLst>
          </p:cNvPr>
          <p:cNvSpPr>
            <a:spLocks noGrp="1"/>
          </p:cNvSpPr>
          <p:nvPr>
            <p:ph type="title"/>
          </p:nvPr>
        </p:nvSpPr>
        <p:spPr>
          <a:xfrm>
            <a:off x="1131189" y="5325066"/>
            <a:ext cx="10253472" cy="1261872"/>
          </a:xfrm>
        </p:spPr>
        <p:txBody>
          <a:bodyPr vert="horz" lIns="91440" tIns="45720" rIns="91440" bIns="45720" rtlCol="0" anchor="ctr">
            <a:noAutofit/>
          </a:bodyPr>
          <a:lstStyle/>
          <a:p>
            <a:r>
              <a:rPr lang="en-US" altLang="en-US" sz="3600" dirty="0">
                <a:latin typeface="+mn-lt"/>
              </a:rPr>
              <a:t>By creating lasting changes in social conditions and preventing problems from happening, we create a stronger and healthier community for everyone.</a:t>
            </a:r>
            <a:br>
              <a:rPr lang="en-US" altLang="en-US" sz="2400" dirty="0">
                <a:latin typeface="Arial" panose="020B0604020202020204" pitchFamily="34" charset="0"/>
              </a:rPr>
            </a:br>
            <a:endParaRPr lang="en-US" sz="2400" dirty="0"/>
          </a:p>
        </p:txBody>
      </p:sp>
      <p:cxnSp>
        <p:nvCxnSpPr>
          <p:cNvPr id="13" name="Straight Connector 1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3400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37CD-973E-419F-B267-A152B177A670}"/>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3300"/>
              <a:t>In addition to the collaboration with our Partner Agencies, we have many other programs to support our community.</a:t>
            </a:r>
          </a:p>
        </p:txBody>
      </p:sp>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person&#10;&#10;Description automatically generated">
            <a:extLst>
              <a:ext uri="{FF2B5EF4-FFF2-40B4-BE49-F238E27FC236}">
                <a16:creationId xmlns:a16="http://schemas.microsoft.com/office/drawing/2014/main" id="{B0A83359-9A07-4647-AC57-0EA6BC850359}"/>
              </a:ext>
            </a:extLst>
          </p:cNvPr>
          <p:cNvPicPr>
            <a:picLocks noChangeAspect="1"/>
          </p:cNvPicPr>
          <p:nvPr/>
        </p:nvPicPr>
        <p:blipFill rotWithShape="1">
          <a:blip r:embed="rId2">
            <a:extLst>
              <a:ext uri="{28A0092B-C50C-407E-A947-70E740481C1C}">
                <a14:useLocalDpi xmlns:a14="http://schemas.microsoft.com/office/drawing/2010/main" val="0"/>
              </a:ext>
            </a:extLst>
          </a:blip>
          <a:srcRect r="-1" b="1148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0769295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909</Words>
  <Application>Microsoft Office PowerPoint</Application>
  <PresentationFormat>Widescreen</PresentationFormat>
  <Paragraphs>94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&amp;quot</vt:lpstr>
      <vt:lpstr>Arial</vt:lpstr>
      <vt:lpstr>Calibri</vt:lpstr>
      <vt:lpstr>Calibri Light</vt:lpstr>
      <vt:lpstr>Office Theme</vt:lpstr>
      <vt:lpstr>PowerPoint Presentation</vt:lpstr>
      <vt:lpstr>PowerPoint Presentation</vt:lpstr>
      <vt:lpstr>PowerPoint Presentation</vt:lpstr>
      <vt:lpstr>Health </vt:lpstr>
      <vt:lpstr>Education </vt:lpstr>
      <vt:lpstr>Financial Stability </vt:lpstr>
      <vt:lpstr>Our Partner Agencies</vt:lpstr>
      <vt:lpstr>By creating lasting changes in social conditions and preventing problems from happening, we create a stronger and healthier community for everyone. </vt:lpstr>
      <vt:lpstr>In addition to the collaboration with our Partner Agencies, we have many other programs to support our community.</vt:lpstr>
      <vt:lpstr>PowerPoint Presentation</vt:lpstr>
      <vt:lpstr>Day of Caring</vt:lpstr>
      <vt:lpstr>PowerPoint Presentation</vt:lpstr>
      <vt:lpstr>Disaster Relief/ Crisis Relief</vt:lpstr>
      <vt:lpstr>PowerPoint Presentation</vt:lpstr>
      <vt:lpstr>GIVE – Donate through your employer, online, or mail donations. ADVOCATE – Get informed, follow our social media, and share our messages. VOLUNTEER – Give your time and talents to our Partner Agencies and special events.</vt:lpstr>
      <vt:lpstr>Why donate through United Way?</vt:lpstr>
      <vt:lpstr>Your Dollars Make a Difference </vt:lpstr>
      <vt:lpstr>People can easily create a Facebook birthday fundraiser for  United Way of Orange County and share it with supporters and encourage them to give.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McAllister</dc:creator>
  <cp:lastModifiedBy>Maureen McAllister</cp:lastModifiedBy>
  <cp:revision>2</cp:revision>
  <cp:lastPrinted>2020-08-11T14:33:12Z</cp:lastPrinted>
  <dcterms:created xsi:type="dcterms:W3CDTF">2020-08-11T04:14:10Z</dcterms:created>
  <dcterms:modified xsi:type="dcterms:W3CDTF">2020-08-12T19:39:52Z</dcterms:modified>
</cp:coreProperties>
</file>