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77" r:id="rId10"/>
    <p:sldId id="262" r:id="rId11"/>
    <p:sldId id="263" r:id="rId12"/>
    <p:sldId id="273" r:id="rId13"/>
    <p:sldId id="274" r:id="rId14"/>
    <p:sldId id="275" r:id="rId15"/>
    <p:sldId id="276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CB91A-86EE-4936-BB74-0F2E4F2453C8}" v="8" dt="2019-08-21T15:05:33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een McAllister" userId="1526c525-eb27-4294-a10b-1469726b6859" providerId="ADAL" clId="{517CB91A-86EE-4936-BB74-0F2E4F2453C8}"/>
    <pc:docChg chg="custSel addSld delSld modSld">
      <pc:chgData name="Maureen McAllister" userId="1526c525-eb27-4294-a10b-1469726b6859" providerId="ADAL" clId="{517CB91A-86EE-4936-BB74-0F2E4F2453C8}" dt="2019-08-21T15:05:53.408" v="107" actId="20577"/>
      <pc:docMkLst>
        <pc:docMk/>
      </pc:docMkLst>
      <pc:sldChg chg="modSp">
        <pc:chgData name="Maureen McAllister" userId="1526c525-eb27-4294-a10b-1469726b6859" providerId="ADAL" clId="{517CB91A-86EE-4936-BB74-0F2E4F2453C8}" dt="2019-08-21T15:05:53.408" v="107" actId="20577"/>
        <pc:sldMkLst>
          <pc:docMk/>
          <pc:sldMk cId="3334390778" sldId="259"/>
        </pc:sldMkLst>
        <pc:spChg chg="mod">
          <ac:chgData name="Maureen McAllister" userId="1526c525-eb27-4294-a10b-1469726b6859" providerId="ADAL" clId="{517CB91A-86EE-4936-BB74-0F2E4F2453C8}" dt="2019-08-21T15:05:53.408" v="107" actId="20577"/>
          <ac:spMkLst>
            <pc:docMk/>
            <pc:sldMk cId="3334390778" sldId="259"/>
            <ac:spMk id="3" creationId="{0A0530C2-B167-4C4E-A8BF-B3BC80C81DD5}"/>
          </ac:spMkLst>
        </pc:spChg>
      </pc:sldChg>
      <pc:sldChg chg="addSp delSp modSp add">
        <pc:chgData name="Maureen McAllister" userId="1526c525-eb27-4294-a10b-1469726b6859" providerId="ADAL" clId="{517CB91A-86EE-4936-BB74-0F2E4F2453C8}" dt="2019-08-02T21:54:07.967" v="60" actId="1076"/>
        <pc:sldMkLst>
          <pc:docMk/>
          <pc:sldMk cId="1330066129" sldId="277"/>
        </pc:sldMkLst>
        <pc:spChg chg="del">
          <ac:chgData name="Maureen McAllister" userId="1526c525-eb27-4294-a10b-1469726b6859" providerId="ADAL" clId="{517CB91A-86EE-4936-BB74-0F2E4F2453C8}" dt="2019-08-02T21:51:37.045" v="32" actId="478"/>
          <ac:spMkLst>
            <pc:docMk/>
            <pc:sldMk cId="1330066129" sldId="277"/>
            <ac:spMk id="2" creationId="{A57CDB73-D459-4434-AC14-32F2E3424C55}"/>
          </ac:spMkLst>
        </pc:spChg>
        <pc:spChg chg="del">
          <ac:chgData name="Maureen McAllister" userId="1526c525-eb27-4294-a10b-1469726b6859" providerId="ADAL" clId="{517CB91A-86EE-4936-BB74-0F2E4F2453C8}" dt="2019-08-02T21:51:38.768" v="33" actId="478"/>
          <ac:spMkLst>
            <pc:docMk/>
            <pc:sldMk cId="1330066129" sldId="277"/>
            <ac:spMk id="3" creationId="{1F130471-6235-489B-8E60-1D8A9CA72F69}"/>
          </ac:spMkLst>
        </pc:spChg>
        <pc:spChg chg="mod">
          <ac:chgData name="Maureen McAllister" userId="1526c525-eb27-4294-a10b-1469726b6859" providerId="ADAL" clId="{517CB91A-86EE-4936-BB74-0F2E4F2453C8}" dt="2019-08-02T21:51:57.924" v="38" actId="14100"/>
          <ac:spMkLst>
            <pc:docMk/>
            <pc:sldMk cId="1330066129" sldId="277"/>
            <ac:spMk id="4" creationId="{E70C93D2-77BA-4771-B6BA-AEAA41C11FD2}"/>
          </ac:spMkLst>
        </pc:spChg>
        <pc:picChg chg="add mod">
          <ac:chgData name="Maureen McAllister" userId="1526c525-eb27-4294-a10b-1469726b6859" providerId="ADAL" clId="{517CB91A-86EE-4936-BB74-0F2E4F2453C8}" dt="2019-08-02T21:54:07.967" v="60" actId="1076"/>
          <ac:picMkLst>
            <pc:docMk/>
            <pc:sldMk cId="1330066129" sldId="277"/>
            <ac:picMk id="6" creationId="{1CB00E75-0A35-4B97-BDA6-6F6BABECACD5}"/>
          </ac:picMkLst>
        </pc:picChg>
        <pc:picChg chg="add mod">
          <ac:chgData name="Maureen McAllister" userId="1526c525-eb27-4294-a10b-1469726b6859" providerId="ADAL" clId="{517CB91A-86EE-4936-BB74-0F2E4F2453C8}" dt="2019-08-02T21:54:06.305" v="59" actId="1076"/>
          <ac:picMkLst>
            <pc:docMk/>
            <pc:sldMk cId="1330066129" sldId="277"/>
            <ac:picMk id="8" creationId="{31FEDD44-86D5-436F-84F1-C21337FB0BF5}"/>
          </ac:picMkLst>
        </pc:picChg>
        <pc:picChg chg="add mod">
          <ac:chgData name="Maureen McAllister" userId="1526c525-eb27-4294-a10b-1469726b6859" providerId="ADAL" clId="{517CB91A-86EE-4936-BB74-0F2E4F2453C8}" dt="2019-08-02T21:54:03.281" v="58" actId="1076"/>
          <ac:picMkLst>
            <pc:docMk/>
            <pc:sldMk cId="1330066129" sldId="277"/>
            <ac:picMk id="10" creationId="{E71500BF-3F63-465C-B2D0-9837C70186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3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0AE2-20CA-479F-A1EA-B61077A83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Change Doesn’t Happen Alone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ACB62-C2A9-4225-B87A-027D7157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82CBAD3-5E7B-47C4-ADF4-E899C526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843867"/>
            <a:ext cx="278021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38B8-C55B-472F-8F08-B0E657D8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make a difference.</a:t>
            </a:r>
          </a:p>
        </p:txBody>
      </p:sp>
      <p:pic>
        <p:nvPicPr>
          <p:cNvPr id="7" name="Picture Placeholder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DDD92B6-2019-4D2D-875F-3D458E79823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8297" b="28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449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38B8-C55B-472F-8F08-B0E657D8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4" y="5076508"/>
            <a:ext cx="8534400" cy="1507067"/>
          </a:xfrm>
        </p:spPr>
        <p:txBody>
          <a:bodyPr/>
          <a:lstStyle/>
          <a:p>
            <a:r>
              <a:rPr lang="en-US" dirty="0"/>
              <a:t>These are the faces of change.</a:t>
            </a:r>
          </a:p>
        </p:txBody>
      </p:sp>
      <p:pic>
        <p:nvPicPr>
          <p:cNvPr id="27" name="Picture 2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591569D-214E-411C-A4B8-CEE1A071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910" y="112826"/>
            <a:ext cx="3436099" cy="2286000"/>
          </a:xfrm>
          <a:prstGeom prst="rect">
            <a:avLst/>
          </a:prstGeom>
        </p:spPr>
      </p:pic>
      <p:pic>
        <p:nvPicPr>
          <p:cNvPr id="29" name="Picture 2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3541089-94AE-4C8C-A70E-3A5531FFB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64" y="117943"/>
            <a:ext cx="3436099" cy="2286000"/>
          </a:xfrm>
          <a:prstGeom prst="rect">
            <a:avLst/>
          </a:prstGeom>
        </p:spPr>
      </p:pic>
      <p:pic>
        <p:nvPicPr>
          <p:cNvPr id="31" name="Picture 3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A91841E-5862-490C-92BF-55CFF323D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856" y="112826"/>
            <a:ext cx="3436099" cy="2286000"/>
          </a:xfrm>
          <a:prstGeom prst="rect">
            <a:avLst/>
          </a:prstGeom>
        </p:spPr>
      </p:pic>
      <p:pic>
        <p:nvPicPr>
          <p:cNvPr id="33" name="Picture 3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114EA8A-A4B1-4D37-99FA-55DEFC0B7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20" y="2664230"/>
            <a:ext cx="3436100" cy="2286000"/>
          </a:xfrm>
          <a:prstGeom prst="rect">
            <a:avLst/>
          </a:prstGeom>
        </p:spPr>
      </p:pic>
      <p:pic>
        <p:nvPicPr>
          <p:cNvPr id="37" name="Picture 3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5E7F713-8A7E-4A73-A803-828A32F5E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935" y="2664230"/>
            <a:ext cx="34360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9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38B8-C55B-472F-8F08-B0E657D8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5" y="4910667"/>
            <a:ext cx="8534400" cy="1507067"/>
          </a:xfrm>
        </p:spPr>
        <p:txBody>
          <a:bodyPr/>
          <a:lstStyle/>
          <a:p>
            <a:r>
              <a:rPr lang="en-US" dirty="0"/>
              <a:t>You can be one too.</a:t>
            </a:r>
          </a:p>
        </p:txBody>
      </p:sp>
      <p:pic>
        <p:nvPicPr>
          <p:cNvPr id="1028" name="Picture 4" descr="Image result for mirror image">
            <a:extLst>
              <a:ext uri="{FF2B5EF4-FFF2-40B4-BE49-F238E27FC236}">
                <a16:creationId xmlns:a16="http://schemas.microsoft.com/office/drawing/2014/main" id="{658F4ADB-985A-4DCC-BCB5-A749C68E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13" y="440266"/>
            <a:ext cx="4223774" cy="42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5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4335B-B5B7-4E98-A5DF-61DE7172C19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69192" y="3728492"/>
            <a:ext cx="2924472" cy="140053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Donate through your employer, online, or mail donations.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382A7D-F197-4D09-B996-60395E8092F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934398" y="3728492"/>
            <a:ext cx="2934406" cy="112909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Get informed, follow our social media, and help spread the word.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57E4C4-F612-4D73-BB28-B4ED712203D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209538" y="3728492"/>
            <a:ext cx="2935997" cy="112909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Give your time and talents to our Partner Agencies.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1184F1-21E1-481A-963A-05388FAA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92" y="969557"/>
            <a:ext cx="2564943" cy="2159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4AE06E-889B-46B3-A75B-334F5FD1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744" y="969557"/>
            <a:ext cx="2622799" cy="2159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73B769-4EE6-407A-AFE9-23498A6D5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39" y="969557"/>
            <a:ext cx="2650154" cy="21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B27F4E-CCBA-4996-B0CB-2F093194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245123"/>
            <a:ext cx="9150807" cy="1807284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D22C7-0ACE-4F5B-850E-49B85CAD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78" y="4629038"/>
            <a:ext cx="4964087" cy="126929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8CE86F-EBB6-4246-BD37-49B337A0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596" y="4121388"/>
            <a:ext cx="674581" cy="6745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FF681F-C5EC-4AA5-8DFC-AD9D4E547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642" y="4106784"/>
            <a:ext cx="747540" cy="7475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B1961F-0A0E-4E5A-BB90-5F63F10AA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416" y="4106784"/>
            <a:ext cx="764996" cy="764996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B9A6560-4F37-4E70-8BBD-5E973C66EF9D}"/>
              </a:ext>
            </a:extLst>
          </p:cNvPr>
          <p:cNvSpPr txBox="1">
            <a:spLocks/>
          </p:cNvSpPr>
          <p:nvPr/>
        </p:nvSpPr>
        <p:spPr>
          <a:xfrm>
            <a:off x="3538019" y="5175555"/>
            <a:ext cx="4964087" cy="1269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www.unitedwayorangecounty.org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409-883-3591</a:t>
            </a:r>
          </a:p>
        </p:txBody>
      </p:sp>
    </p:spTree>
    <p:extLst>
      <p:ext uri="{BB962C8B-B14F-4D97-AF65-F5344CB8AC3E}">
        <p14:creationId xmlns:p14="http://schemas.microsoft.com/office/powerpoint/2010/main" val="243419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FAE9-D456-4734-8DA1-D7637939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887" y="1621366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United Way fights for the health, education, and financial stability of every person in every community.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4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FAE9-D456-4734-8DA1-D7637939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6" y="612397"/>
            <a:ext cx="9764786" cy="541089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We work with local businesses and individuals to raise money to support our Partner Agencies, which provide a direct service to individuals from Orange County.  And even though some of the agencies we help are located outside of Orange, they provide a service to people from Orange, a service not offered in Orange.  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99% of our funds stay local! 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The one percent that goes to United Way Worldwide is actually an investment that allows us a multitude of resources and use of the United Way logo.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Our Agencies are vetted. 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They must apply for funding every year and then report their financial status on a quarterly basis.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2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D430C28-54CB-4A4F-8CF5-6D5E04E80E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759" b="28759"/>
          <a:stretch>
            <a:fillRect/>
          </a:stretch>
        </p:blipFill>
        <p:spPr>
          <a:xfrm>
            <a:off x="989013" y="914400"/>
            <a:ext cx="9740900" cy="31035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DA658-8C9E-4AD9-A8A7-F0EEC8AF8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5083" y="4496810"/>
            <a:ext cx="7661874" cy="11322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 support over 20 Partner Agencies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who provide direct services to individuals.</a:t>
            </a:r>
          </a:p>
        </p:txBody>
      </p:sp>
    </p:spTree>
    <p:extLst>
      <p:ext uri="{BB962C8B-B14F-4D97-AF65-F5344CB8AC3E}">
        <p14:creationId xmlns:p14="http://schemas.microsoft.com/office/powerpoint/2010/main" val="40538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108E-85C1-4112-9BF4-C27EF93A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9" y="685799"/>
            <a:ext cx="8645365" cy="9332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Our 2020 Partner Agencies…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530C2-B167-4C4E-A8BF-B3BC80C81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323" y="1619074"/>
            <a:ext cx="9843971" cy="4446165"/>
          </a:xfrm>
        </p:spPr>
        <p:txBody>
          <a:bodyPr numCol="2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Anayat House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 Scouts of America - Three Rivers Council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Boys' Haven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of the Sabine Neches Region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 Center of Southeast Texas (Rape and Suicide)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Services of SETX (Women and Children's Shelter)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 Helping Friends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 (Greater Orange Area Literacy)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Jackson Community Center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OCAA (Orange Community Action Association) - Meals on Wheels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OCARC, Inc.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Salvation Army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Salvation Army Boys and Girls Club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Samaritan Counseling Center of Southeast Texas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 Council of Southeast Texas </a:t>
            </a:r>
            <a:b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Community Coalition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 Council of Southeast Texas </a:t>
            </a:r>
            <a:b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Right Choice of Orange County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 Council of Southeast Texas</a:t>
            </a:r>
            <a:b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Unity Treatment Center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Shorkey Center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Southeast Texas Hospice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Spindletop Center - Tejas Center 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Vidor Children's Fund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YMCA of Southeast Texas 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9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C93D2-77BA-4771-B6BA-AEAA41C11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77" y="593704"/>
            <a:ext cx="7864184" cy="57262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We are active in our community.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00E75-0A35-4B97-BDA6-6F6BABEC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24" y="1527890"/>
            <a:ext cx="2571750" cy="3429000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31FEDD44-86D5-436F-84F1-C21337FB0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985" y="2438917"/>
            <a:ext cx="2571750" cy="3429000"/>
          </a:xfrm>
          <a:prstGeom prst="rect">
            <a:avLst/>
          </a:prstGeom>
        </p:spPr>
      </p:pic>
      <p:pic>
        <p:nvPicPr>
          <p:cNvPr id="10" name="Picture 9" descr="A picture containing person, man, wall, sky&#10;&#10;Description automatically generated">
            <a:extLst>
              <a:ext uri="{FF2B5EF4-FFF2-40B4-BE49-F238E27FC236}">
                <a16:creationId xmlns:a16="http://schemas.microsoft.com/office/drawing/2014/main" id="{E71500BF-3F63-465C-B2D0-9837C7018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016" y="153955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E8F7-2507-4C49-82CF-48FF0A6F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18" y="1921933"/>
            <a:ext cx="9134722" cy="298562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Your donation can help impact thousands of lives!</a:t>
            </a:r>
          </a:p>
        </p:txBody>
      </p:sp>
    </p:spTree>
    <p:extLst>
      <p:ext uri="{BB962C8B-B14F-4D97-AF65-F5344CB8AC3E}">
        <p14:creationId xmlns:p14="http://schemas.microsoft.com/office/powerpoint/2010/main" val="103955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E70C-9ECE-48A8-A969-75621ADE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33" y="291518"/>
            <a:ext cx="9516801" cy="55220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chemeClr val="tx1"/>
                </a:solidFill>
              </a:rPr>
              <a:t>In 2018, over 9,645 Orange County residents were served through our Partner Agencies.  Some of those services include…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2,810 clients provided food, clothing, furniture, utility or rent assistance.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52 families provided with palliative care for a loved one.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97,500 hot meals provided to elderly or disabled individuals.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37 clients provided overnight accommodations while they or their loved ones received medical treatments.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1,942 children housed, fed, educated, mentored, made feel safe and healthy.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87 clients assisted with income tax services.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1,249 clients provided substance treatment.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835 disabled clients served.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30 individuals helped with GED, ESL, or adult literacy.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106 clients received counseling for mental health issues.</a:t>
            </a:r>
          </a:p>
          <a:p>
            <a:pPr lvl="0"/>
            <a:r>
              <a:rPr lang="en-US" sz="2900" dirty="0">
                <a:solidFill>
                  <a:schemeClr val="tx1"/>
                </a:solidFill>
              </a:rPr>
              <a:t>2,735 clients received support from crisis and education regarding crisis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2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38B8-C55B-472F-8F08-B0E657D8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together,</a:t>
            </a:r>
          </a:p>
        </p:txBody>
      </p:sp>
      <p:pic>
        <p:nvPicPr>
          <p:cNvPr id="6" name="Picture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624161B6-2D34-43F4-87CC-8D49FDD7F23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8297" b="28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682366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CB75EF1825F4794215A24BF80AB45" ma:contentTypeVersion="13" ma:contentTypeDescription="Create a new document." ma:contentTypeScope="" ma:versionID="8ccfc746da6dfc8c41ede2eba179c80e">
  <xsd:schema xmlns:xsd="http://www.w3.org/2001/XMLSchema" xmlns:xs="http://www.w3.org/2001/XMLSchema" xmlns:p="http://schemas.microsoft.com/office/2006/metadata/properties" xmlns:ns3="f04c7827-e01e-4077-ac3a-9e765e0789f5" xmlns:ns4="f3f09230-6c16-421b-aee3-d2ad9185a4ae" targetNamespace="http://schemas.microsoft.com/office/2006/metadata/properties" ma:root="true" ma:fieldsID="ad8897c472be1fc6a0d050ccf16fd4bb" ns3:_="" ns4:_="">
    <xsd:import namespace="f04c7827-e01e-4077-ac3a-9e765e0789f5"/>
    <xsd:import namespace="f3f09230-6c16-421b-aee3-d2ad9185a4a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7827-e01e-4077-ac3a-9e765e0789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09230-6c16-421b-aee3-d2ad9185a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41029C-4106-436B-9266-C9BA89109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c7827-e01e-4077-ac3a-9e765e0789f5"/>
    <ds:schemaRef ds:uri="f3f09230-6c16-421b-aee3-d2ad9185a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31A3A2-C89E-4247-86A0-EEF8711150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8E9C0E-9B9A-4A05-9D6E-F1C25E3540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</TotalTime>
  <Words>396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Slice</vt:lpstr>
      <vt:lpstr>Change Doesn’t Happen Alone</vt:lpstr>
      <vt:lpstr>PowerPoint Presentation</vt:lpstr>
      <vt:lpstr>PowerPoint Presentation</vt:lpstr>
      <vt:lpstr>PowerPoint Presentation</vt:lpstr>
      <vt:lpstr>Our 2020 Partner Agencies…</vt:lpstr>
      <vt:lpstr>PowerPoint Presentation</vt:lpstr>
      <vt:lpstr>Your donation can help impact thousands of lives!</vt:lpstr>
      <vt:lpstr>PowerPoint Presentation</vt:lpstr>
      <vt:lpstr>Working together,</vt:lpstr>
      <vt:lpstr>We can make a difference.</vt:lpstr>
      <vt:lpstr>These are the faces of change.</vt:lpstr>
      <vt:lpstr>You can be one too.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Doesn’t Happen Alone</dc:title>
  <dc:creator>Maureen McAllister</dc:creator>
  <cp:lastModifiedBy>Maureen McAllister</cp:lastModifiedBy>
  <cp:revision>4</cp:revision>
  <dcterms:created xsi:type="dcterms:W3CDTF">2019-08-02T20:43:50Z</dcterms:created>
  <dcterms:modified xsi:type="dcterms:W3CDTF">2019-08-21T15:06:04Z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0x010100105CB75EF1825F4794215A24BF80AB45</vt:lpwstr>
  </property>
</Properties>
</file>