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73" r:id="rId4"/>
    <p:sldId id="260" r:id="rId5"/>
    <p:sldId id="290" r:id="rId6"/>
    <p:sldId id="261" r:id="rId7"/>
    <p:sldId id="291" r:id="rId8"/>
    <p:sldId id="274" r:id="rId9"/>
    <p:sldId id="292" r:id="rId10"/>
    <p:sldId id="278" r:id="rId11"/>
    <p:sldId id="280" r:id="rId12"/>
    <p:sldId id="268" r:id="rId13"/>
    <p:sldId id="279" r:id="rId14"/>
    <p:sldId id="281" r:id="rId15"/>
    <p:sldId id="276" r:id="rId16"/>
    <p:sldId id="293" r:id="rId17"/>
    <p:sldId id="288" r:id="rId18"/>
    <p:sldId id="289" r:id="rId19"/>
    <p:sldId id="272"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510"/>
    <a:srgbClr val="F2550E"/>
    <a:srgbClr val="FC3F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7" d="100"/>
          <a:sy n="67" d="100"/>
        </p:scale>
        <p:origin x="6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61FB58-717C-4BAC-87AA-F3BC2938DC82}" type="datetimeFigureOut">
              <a:rPr lang="en-US" smtClean="0"/>
              <a:t>9/9/2021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668FA37-AB89-4650-9062-CC4598241B04}" type="slidenum">
              <a:rPr lang="en-US" smtClean="0"/>
              <a:t>‹#›</a:t>
            </a:fld>
            <a:endParaRPr lang="en-US"/>
          </a:p>
        </p:txBody>
      </p:sp>
    </p:spTree>
    <p:extLst>
      <p:ext uri="{BB962C8B-B14F-4D97-AF65-F5344CB8AC3E}">
        <p14:creationId xmlns:p14="http://schemas.microsoft.com/office/powerpoint/2010/main" val="404870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a:t>
            </a:fld>
            <a:endParaRPr lang="en-US"/>
          </a:p>
        </p:txBody>
      </p:sp>
    </p:spTree>
    <p:extLst>
      <p:ext uri="{BB962C8B-B14F-4D97-AF65-F5344CB8AC3E}">
        <p14:creationId xmlns:p14="http://schemas.microsoft.com/office/powerpoint/2010/main" val="35654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10</a:t>
            </a:fld>
            <a:endParaRPr lang="en-US"/>
          </a:p>
        </p:txBody>
      </p:sp>
    </p:spTree>
    <p:extLst>
      <p:ext uri="{BB962C8B-B14F-4D97-AF65-F5344CB8AC3E}">
        <p14:creationId xmlns:p14="http://schemas.microsoft.com/office/powerpoint/2010/main" val="12411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11</a:t>
            </a:fld>
            <a:endParaRPr lang="en-US"/>
          </a:p>
        </p:txBody>
      </p:sp>
    </p:spTree>
    <p:extLst>
      <p:ext uri="{BB962C8B-B14F-4D97-AF65-F5344CB8AC3E}">
        <p14:creationId xmlns:p14="http://schemas.microsoft.com/office/powerpoint/2010/main" val="355008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12</a:t>
            </a:fld>
            <a:endParaRPr lang="en-US"/>
          </a:p>
        </p:txBody>
      </p:sp>
    </p:spTree>
    <p:extLst>
      <p:ext uri="{BB962C8B-B14F-4D97-AF65-F5344CB8AC3E}">
        <p14:creationId xmlns:p14="http://schemas.microsoft.com/office/powerpoint/2010/main" val="179067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13</a:t>
            </a:fld>
            <a:endParaRPr lang="en-US"/>
          </a:p>
        </p:txBody>
      </p:sp>
    </p:spTree>
    <p:extLst>
      <p:ext uri="{BB962C8B-B14F-4D97-AF65-F5344CB8AC3E}">
        <p14:creationId xmlns:p14="http://schemas.microsoft.com/office/powerpoint/2010/main" val="214716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14</a:t>
            </a:fld>
            <a:endParaRPr lang="en-US"/>
          </a:p>
        </p:txBody>
      </p:sp>
    </p:spTree>
    <p:extLst>
      <p:ext uri="{BB962C8B-B14F-4D97-AF65-F5344CB8AC3E}">
        <p14:creationId xmlns:p14="http://schemas.microsoft.com/office/powerpoint/2010/main" val="48011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15</a:t>
            </a:fld>
            <a:endParaRPr lang="en-US"/>
          </a:p>
        </p:txBody>
      </p:sp>
    </p:spTree>
    <p:extLst>
      <p:ext uri="{BB962C8B-B14F-4D97-AF65-F5344CB8AC3E}">
        <p14:creationId xmlns:p14="http://schemas.microsoft.com/office/powerpoint/2010/main" val="4055879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16</a:t>
            </a:fld>
            <a:endParaRPr lang="en-US"/>
          </a:p>
        </p:txBody>
      </p:sp>
    </p:spTree>
    <p:extLst>
      <p:ext uri="{BB962C8B-B14F-4D97-AF65-F5344CB8AC3E}">
        <p14:creationId xmlns:p14="http://schemas.microsoft.com/office/powerpoint/2010/main" val="119907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17</a:t>
            </a:fld>
            <a:endParaRPr lang="en-US"/>
          </a:p>
        </p:txBody>
      </p:sp>
    </p:spTree>
    <p:extLst>
      <p:ext uri="{BB962C8B-B14F-4D97-AF65-F5344CB8AC3E}">
        <p14:creationId xmlns:p14="http://schemas.microsoft.com/office/powerpoint/2010/main" val="812063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18</a:t>
            </a:fld>
            <a:endParaRPr lang="en-US"/>
          </a:p>
        </p:txBody>
      </p:sp>
    </p:spTree>
    <p:extLst>
      <p:ext uri="{BB962C8B-B14F-4D97-AF65-F5344CB8AC3E}">
        <p14:creationId xmlns:p14="http://schemas.microsoft.com/office/powerpoint/2010/main" val="366285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19</a:t>
            </a:fld>
            <a:endParaRPr lang="en-US"/>
          </a:p>
        </p:txBody>
      </p:sp>
    </p:spTree>
    <p:extLst>
      <p:ext uri="{BB962C8B-B14F-4D97-AF65-F5344CB8AC3E}">
        <p14:creationId xmlns:p14="http://schemas.microsoft.com/office/powerpoint/2010/main" val="266576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2</a:t>
            </a:fld>
            <a:endParaRPr lang="en-US"/>
          </a:p>
        </p:txBody>
      </p:sp>
    </p:spTree>
    <p:extLst>
      <p:ext uri="{BB962C8B-B14F-4D97-AF65-F5344CB8AC3E}">
        <p14:creationId xmlns:p14="http://schemas.microsoft.com/office/powerpoint/2010/main" val="35634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3</a:t>
            </a:fld>
            <a:endParaRPr lang="en-US"/>
          </a:p>
        </p:txBody>
      </p:sp>
    </p:spTree>
    <p:extLst>
      <p:ext uri="{BB962C8B-B14F-4D97-AF65-F5344CB8AC3E}">
        <p14:creationId xmlns:p14="http://schemas.microsoft.com/office/powerpoint/2010/main" val="333925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4</a:t>
            </a:fld>
            <a:endParaRPr lang="en-US"/>
          </a:p>
        </p:txBody>
      </p:sp>
    </p:spTree>
    <p:extLst>
      <p:ext uri="{BB962C8B-B14F-4D97-AF65-F5344CB8AC3E}">
        <p14:creationId xmlns:p14="http://schemas.microsoft.com/office/powerpoint/2010/main" val="203278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5</a:t>
            </a:fld>
            <a:endParaRPr lang="en-US"/>
          </a:p>
        </p:txBody>
      </p:sp>
    </p:spTree>
    <p:extLst>
      <p:ext uri="{BB962C8B-B14F-4D97-AF65-F5344CB8AC3E}">
        <p14:creationId xmlns:p14="http://schemas.microsoft.com/office/powerpoint/2010/main" val="269883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6</a:t>
            </a:fld>
            <a:endParaRPr lang="en-US"/>
          </a:p>
        </p:txBody>
      </p:sp>
    </p:spTree>
    <p:extLst>
      <p:ext uri="{BB962C8B-B14F-4D97-AF65-F5344CB8AC3E}">
        <p14:creationId xmlns:p14="http://schemas.microsoft.com/office/powerpoint/2010/main" val="204244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7</a:t>
            </a:fld>
            <a:endParaRPr lang="en-US"/>
          </a:p>
        </p:txBody>
      </p:sp>
    </p:spTree>
    <p:extLst>
      <p:ext uri="{BB962C8B-B14F-4D97-AF65-F5344CB8AC3E}">
        <p14:creationId xmlns:p14="http://schemas.microsoft.com/office/powerpoint/2010/main" val="71130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8</a:t>
            </a:fld>
            <a:endParaRPr lang="en-US"/>
          </a:p>
        </p:txBody>
      </p:sp>
    </p:spTree>
    <p:extLst>
      <p:ext uri="{BB962C8B-B14F-4D97-AF65-F5344CB8AC3E}">
        <p14:creationId xmlns:p14="http://schemas.microsoft.com/office/powerpoint/2010/main" val="298278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68FA37-AB89-4650-9062-CC4598241B04}" type="slidenum">
              <a:rPr lang="en-US" smtClean="0"/>
              <a:t>9</a:t>
            </a:fld>
            <a:endParaRPr lang="en-US"/>
          </a:p>
        </p:txBody>
      </p:sp>
    </p:spTree>
    <p:extLst>
      <p:ext uri="{BB962C8B-B14F-4D97-AF65-F5344CB8AC3E}">
        <p14:creationId xmlns:p14="http://schemas.microsoft.com/office/powerpoint/2010/main" val="180926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D6A093-D3B9-4814-B5B8-F21CC4F10BDA}"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213917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6A093-D3B9-4814-B5B8-F21CC4F10BDA}"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9652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6A093-D3B9-4814-B5B8-F21CC4F10BDA}"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194793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D6A093-D3B9-4814-B5B8-F21CC4F10BDA}"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73955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6A093-D3B9-4814-B5B8-F21CC4F10BDA}"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24881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6A093-D3B9-4814-B5B8-F21CC4F10BDA}"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382330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6A093-D3B9-4814-B5B8-F21CC4F10BDA}"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65254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D6A093-D3B9-4814-B5B8-F21CC4F10BDA}"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286942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6A093-D3B9-4814-B5B8-F21CC4F10BDA}"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25486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6A093-D3B9-4814-B5B8-F21CC4F10BDA}"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20720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6A093-D3B9-4814-B5B8-F21CC4F10BDA}"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4EE344-A625-4F3D-82E8-93B42474C114}" type="slidenum">
              <a:rPr lang="en-US" smtClean="0"/>
              <a:t>‹#›</a:t>
            </a:fld>
            <a:endParaRPr lang="en-US"/>
          </a:p>
        </p:txBody>
      </p:sp>
    </p:spTree>
    <p:extLst>
      <p:ext uri="{BB962C8B-B14F-4D97-AF65-F5344CB8AC3E}">
        <p14:creationId xmlns:p14="http://schemas.microsoft.com/office/powerpoint/2010/main" val="41321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tx1"/>
            </a:gs>
            <a:gs pos="100000">
              <a:schemeClr val="accent6"/>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6A093-D3B9-4814-B5B8-F21CC4F10BDA}" type="datetimeFigureOut">
              <a:rPr lang="en-US" smtClean="0"/>
              <a:t>9/9/2021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EE344-A625-4F3D-82E8-93B42474C114}" type="slidenum">
              <a:rPr lang="en-US" smtClean="0"/>
              <a:t>‹#›</a:t>
            </a:fld>
            <a:endParaRPr lang="en-US"/>
          </a:p>
        </p:txBody>
      </p:sp>
      <p:sp>
        <p:nvSpPr>
          <p:cNvPr id="7" name="MSIPCMContentMarking" descr="{&quot;HashCode&quot;:-371719909,&quot;Placement&quot;:&quot;Footer&quot;,&quot;Top&quot;:519.343,&quot;Left&quot;:434.047333,&quot;SlideWidth&quot;:960,&quot;SlideHeight&quot;:540}">
            <a:extLst>
              <a:ext uri="{FF2B5EF4-FFF2-40B4-BE49-F238E27FC236}">
                <a16:creationId xmlns:a16="http://schemas.microsoft.com/office/drawing/2014/main" id="{D4930A84-2510-4E14-8849-2BDF78F6A231}"/>
              </a:ext>
            </a:extLst>
          </p:cNvPr>
          <p:cNvSpPr txBox="1"/>
          <p:nvPr userDrawn="1"/>
        </p:nvSpPr>
        <p:spPr>
          <a:xfrm>
            <a:off x="5512401" y="6595656"/>
            <a:ext cx="1167199"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General Business</a:t>
            </a:r>
          </a:p>
        </p:txBody>
      </p:sp>
    </p:spTree>
    <p:extLst>
      <p:ext uri="{BB962C8B-B14F-4D97-AF65-F5344CB8AC3E}">
        <p14:creationId xmlns:p14="http://schemas.microsoft.com/office/powerpoint/2010/main" val="20898528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raising their hands&#10;&#10;Description automatically generated">
            <a:extLst>
              <a:ext uri="{FF2B5EF4-FFF2-40B4-BE49-F238E27FC236}">
                <a16:creationId xmlns:a16="http://schemas.microsoft.com/office/drawing/2014/main" id="{B3387CAA-609F-46FA-B778-4D354295E9CA}"/>
              </a:ext>
            </a:extLst>
          </p:cNvPr>
          <p:cNvPicPr>
            <a:picLocks noChangeAspect="1"/>
          </p:cNvPicPr>
          <p:nvPr/>
        </p:nvPicPr>
        <p:blipFill rotWithShape="1">
          <a:blip r:embed="rId3">
            <a:extLst>
              <a:ext uri="{28A0092B-C50C-407E-A947-70E740481C1C}">
                <a14:useLocalDpi xmlns:a14="http://schemas.microsoft.com/office/drawing/2010/main" val="0"/>
              </a:ext>
            </a:extLst>
          </a:blip>
          <a:srcRect t="7233" r="60" b="8517"/>
          <a:stretch/>
        </p:blipFill>
        <p:spPr>
          <a:xfrm>
            <a:off x="-2" y="0"/>
            <a:ext cx="12192000" cy="68580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81328B69-7D49-4A36-B5DA-E20D284C8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342" y="0"/>
            <a:ext cx="7751315" cy="1463328"/>
          </a:xfrm>
          <a:prstGeom prst="rect">
            <a:avLst/>
          </a:prstGeom>
        </p:spPr>
      </p:pic>
      <p:sp>
        <p:nvSpPr>
          <p:cNvPr id="36" name="TextBox 35">
            <a:extLst>
              <a:ext uri="{FF2B5EF4-FFF2-40B4-BE49-F238E27FC236}">
                <a16:creationId xmlns:a16="http://schemas.microsoft.com/office/drawing/2014/main" id="{9C6B4529-2EBE-48B5-B3E6-8CE87E8B8A57}"/>
              </a:ext>
            </a:extLst>
          </p:cNvPr>
          <p:cNvSpPr txBox="1"/>
          <p:nvPr/>
        </p:nvSpPr>
        <p:spPr>
          <a:xfrm>
            <a:off x="4780641" y="1459181"/>
            <a:ext cx="2630715" cy="707886"/>
          </a:xfrm>
          <a:prstGeom prst="rect">
            <a:avLst/>
          </a:prstGeom>
          <a:noFill/>
        </p:spPr>
        <p:txBody>
          <a:bodyPr wrap="square" rtlCol="0">
            <a:spAutoFit/>
          </a:bodyPr>
          <a:lstStyle/>
          <a:p>
            <a:pPr algn="ctr"/>
            <a:r>
              <a:rPr lang="en-US" sz="4000" dirty="0">
                <a:solidFill>
                  <a:srgbClr val="F06510"/>
                </a:solidFill>
              </a:rPr>
              <a:t>A Year of</a:t>
            </a:r>
          </a:p>
        </p:txBody>
      </p:sp>
      <p:sp>
        <p:nvSpPr>
          <p:cNvPr id="39" name="TextBox 38">
            <a:extLst>
              <a:ext uri="{FF2B5EF4-FFF2-40B4-BE49-F238E27FC236}">
                <a16:creationId xmlns:a16="http://schemas.microsoft.com/office/drawing/2014/main" id="{97572B41-0C4D-491A-BC6B-A555B88CAB44}"/>
              </a:ext>
            </a:extLst>
          </p:cNvPr>
          <p:cNvSpPr txBox="1"/>
          <p:nvPr/>
        </p:nvSpPr>
        <p:spPr>
          <a:xfrm>
            <a:off x="4780641" y="2167067"/>
            <a:ext cx="2785674" cy="769441"/>
          </a:xfrm>
          <a:prstGeom prst="rect">
            <a:avLst/>
          </a:prstGeom>
          <a:noFill/>
        </p:spPr>
        <p:txBody>
          <a:bodyPr wrap="square" rtlCol="0">
            <a:spAutoFit/>
          </a:bodyPr>
          <a:lstStyle/>
          <a:p>
            <a:pPr algn="ctr"/>
            <a:r>
              <a:rPr lang="en-US" sz="4400" spc="300" dirty="0">
                <a:solidFill>
                  <a:srgbClr val="F2550E"/>
                </a:solidFill>
              </a:rPr>
              <a:t>RENEWAL</a:t>
            </a:r>
          </a:p>
        </p:txBody>
      </p:sp>
    </p:spTree>
    <p:extLst>
      <p:ext uri="{BB962C8B-B14F-4D97-AF65-F5344CB8AC3E}">
        <p14:creationId xmlns:p14="http://schemas.microsoft.com/office/powerpoint/2010/main" val="241306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37CD-973E-419F-B267-A152B177A670}"/>
              </a:ext>
            </a:extLst>
          </p:cNvPr>
          <p:cNvSpPr>
            <a:spLocks noGrp="1"/>
          </p:cNvSpPr>
          <p:nvPr>
            <p:ph type="title"/>
          </p:nvPr>
        </p:nvSpPr>
        <p:spPr>
          <a:xfrm>
            <a:off x="6959571" y="2710885"/>
            <a:ext cx="4614479" cy="2737938"/>
          </a:xfrm>
        </p:spPr>
        <p:txBody>
          <a:bodyPr vert="horz" lIns="91440" tIns="45720" rIns="91440" bIns="45720" rtlCol="0" anchor="b">
            <a:noAutofit/>
          </a:bodyPr>
          <a:lstStyle/>
          <a:p>
            <a:r>
              <a:rPr lang="en-US" sz="3200" dirty="0">
                <a:solidFill>
                  <a:schemeClr val="bg1"/>
                </a:solidFill>
                <a:latin typeface="Arial Black" panose="020B0A04020102020204" pitchFamily="34" charset="0"/>
              </a:rPr>
              <a:t>In addition to the collaboration with our Partner Agencies, we have many other programs to support our community.</a:t>
            </a:r>
          </a:p>
        </p:txBody>
      </p:sp>
      <p:pic>
        <p:nvPicPr>
          <p:cNvPr id="5" name="Picture 4" descr="A close up of a person&#10;&#10;Description automatically generated">
            <a:extLst>
              <a:ext uri="{FF2B5EF4-FFF2-40B4-BE49-F238E27FC236}">
                <a16:creationId xmlns:a16="http://schemas.microsoft.com/office/drawing/2014/main" id="{B0A83359-9A07-4647-AC57-0EA6BC850359}"/>
              </a:ext>
            </a:extLst>
          </p:cNvPr>
          <p:cNvPicPr>
            <a:picLocks noChangeAspect="1"/>
          </p:cNvPicPr>
          <p:nvPr/>
        </p:nvPicPr>
        <p:blipFill rotWithShape="1">
          <a:blip r:embed="rId3">
            <a:extLst>
              <a:ext uri="{28A0092B-C50C-407E-A947-70E740481C1C}">
                <a14:useLocalDpi xmlns:a14="http://schemas.microsoft.com/office/drawing/2010/main" val="0"/>
              </a:ext>
            </a:extLst>
          </a:blip>
          <a:srcRect r="-1" b="1148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7692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9EF69-6A54-40A2-8A1F-05DA36C89B48}"/>
              </a:ext>
            </a:extLst>
          </p:cNvPr>
          <p:cNvSpPr>
            <a:spLocks noGrp="1"/>
          </p:cNvSpPr>
          <p:nvPr>
            <p:ph idx="1"/>
          </p:nvPr>
        </p:nvSpPr>
        <p:spPr>
          <a:xfrm>
            <a:off x="429348" y="1400930"/>
            <a:ext cx="5693148" cy="3639289"/>
          </a:xfrm>
        </p:spPr>
        <p:txBody>
          <a:bodyPr anchor="ctr">
            <a:normAutofit/>
          </a:bodyPr>
          <a:lstStyle/>
          <a:p>
            <a:pPr marL="0" indent="0">
              <a:buNone/>
            </a:pPr>
            <a:r>
              <a:rPr lang="en-US" sz="9600" b="1" dirty="0">
                <a:solidFill>
                  <a:srgbClr val="000000"/>
                </a:solidFill>
                <a:effectLst>
                  <a:outerShdw blurRad="38100" dist="38100" dir="2700000" algn="tl">
                    <a:srgbClr val="000000">
                      <a:alpha val="43137"/>
                    </a:srgbClr>
                  </a:outerShdw>
                </a:effectLst>
              </a:rPr>
              <a:t>EFSP</a:t>
            </a:r>
            <a:r>
              <a:rPr lang="en-US" sz="2000" b="1" dirty="0">
                <a:solidFill>
                  <a:srgbClr val="000000"/>
                </a:solidFill>
                <a:effectLst>
                  <a:outerShdw blurRad="38100" dist="38100" dir="2700000" algn="tl">
                    <a:srgbClr val="000000">
                      <a:alpha val="43137"/>
                    </a:srgbClr>
                  </a:outerShdw>
                </a:effectLst>
              </a:rPr>
              <a:t> </a:t>
            </a:r>
            <a:br>
              <a:rPr lang="en-US" sz="2000" b="1" dirty="0">
                <a:solidFill>
                  <a:srgbClr val="000000"/>
                </a:solidFill>
              </a:rPr>
            </a:br>
            <a:r>
              <a:rPr lang="en-US" sz="2400" b="1" dirty="0">
                <a:solidFill>
                  <a:srgbClr val="000000"/>
                </a:solidFill>
              </a:rPr>
              <a:t>(Emergency Food and Shelter Program) allows jurisdictions in the United States to receive federal funding for approved agencies which can assist individuals with food, shelter, rent and utilities.</a:t>
            </a:r>
          </a:p>
        </p:txBody>
      </p:sp>
      <p:pic>
        <p:nvPicPr>
          <p:cNvPr id="4" name="Picture 3" descr="A picture containing drawing&#10;&#10;Description automatically generated">
            <a:extLst>
              <a:ext uri="{FF2B5EF4-FFF2-40B4-BE49-F238E27FC236}">
                <a16:creationId xmlns:a16="http://schemas.microsoft.com/office/drawing/2014/main" id="{C4D785E1-4D99-4C37-9BB1-CB7E1CF2D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821" y="2397372"/>
            <a:ext cx="3661831" cy="2083455"/>
          </a:xfrm>
          <a:prstGeom prst="rect">
            <a:avLst/>
          </a:prstGeom>
        </p:spPr>
      </p:pic>
    </p:spTree>
    <p:extLst>
      <p:ext uri="{BB962C8B-B14F-4D97-AF65-F5344CB8AC3E}">
        <p14:creationId xmlns:p14="http://schemas.microsoft.com/office/powerpoint/2010/main" val="484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AAAD-F1A3-4735-A320-AF06BD7009FA}"/>
              </a:ext>
            </a:extLst>
          </p:cNvPr>
          <p:cNvSpPr>
            <a:spLocks noGrp="1"/>
          </p:cNvSpPr>
          <p:nvPr>
            <p:ph type="title"/>
          </p:nvPr>
        </p:nvSpPr>
        <p:spPr>
          <a:xfrm>
            <a:off x="801098" y="1396289"/>
            <a:ext cx="5712824" cy="1325563"/>
          </a:xfrm>
        </p:spPr>
        <p:txBody>
          <a:bodyPr vert="horz" lIns="91440" tIns="45720" rIns="91440" bIns="45720" rtlCol="0" anchor="ctr">
            <a:normAutofit/>
          </a:bodyPr>
          <a:lstStyle/>
          <a:p>
            <a:r>
              <a:rPr lang="en-US" sz="6000" b="1" kern="1200" dirty="0">
                <a:solidFill>
                  <a:schemeClr val="bg1"/>
                </a:solidFill>
                <a:effectLst>
                  <a:outerShdw blurRad="38100" dist="38100" dir="2700000" algn="tl">
                    <a:srgbClr val="000000">
                      <a:alpha val="43137"/>
                    </a:srgbClr>
                  </a:outerShdw>
                </a:effectLst>
                <a:latin typeface="+mj-lt"/>
                <a:ea typeface="+mj-ea"/>
                <a:cs typeface="+mj-cs"/>
              </a:rPr>
              <a:t>Day of Caring</a:t>
            </a:r>
          </a:p>
        </p:txBody>
      </p:sp>
      <p:sp>
        <p:nvSpPr>
          <p:cNvPr id="22" name="Content Placeholder 21">
            <a:extLst>
              <a:ext uri="{FF2B5EF4-FFF2-40B4-BE49-F238E27FC236}">
                <a16:creationId xmlns:a16="http://schemas.microsoft.com/office/drawing/2014/main" id="{ADEFA097-BBFA-429E-AF36-804EF99BC71C}"/>
              </a:ext>
            </a:extLst>
          </p:cNvPr>
          <p:cNvSpPr>
            <a:spLocks noGrp="1"/>
          </p:cNvSpPr>
          <p:nvPr>
            <p:ph sz="half" idx="2"/>
          </p:nvPr>
        </p:nvSpPr>
        <p:spPr>
          <a:xfrm>
            <a:off x="805543" y="2871982"/>
            <a:ext cx="4558309" cy="3181684"/>
          </a:xfrm>
        </p:spPr>
        <p:txBody>
          <a:bodyPr vert="horz" lIns="91440" tIns="45720" rIns="91440" bIns="45720" rtlCol="0" anchor="t">
            <a:normAutofit/>
          </a:bodyPr>
          <a:lstStyle/>
          <a:p>
            <a:pPr marL="0" indent="0">
              <a:buNone/>
            </a:pPr>
            <a:r>
              <a:rPr lang="en-US" dirty="0">
                <a:solidFill>
                  <a:schemeClr val="bg1"/>
                </a:solidFill>
              </a:rPr>
              <a:t>An annual event where our Corporate Partners take a day to do a service project for one of our Partner Agencies or work to repair a flood-impacted home. </a:t>
            </a:r>
          </a:p>
        </p:txBody>
      </p:sp>
      <p:pic>
        <p:nvPicPr>
          <p:cNvPr id="16" name="Content Placeholder 15" descr="A person standing in front of a building&#10;&#10;Description automatically generated">
            <a:extLst>
              <a:ext uri="{FF2B5EF4-FFF2-40B4-BE49-F238E27FC236}">
                <a16:creationId xmlns:a16="http://schemas.microsoft.com/office/drawing/2014/main" id="{249FAA5F-3BD5-46C9-8C44-214ACF36AE3F}"/>
              </a:ext>
            </a:extLst>
          </p:cNvPr>
          <p:cNvPicPr>
            <a:picLocks noChangeAspect="1"/>
          </p:cNvPicPr>
          <p:nvPr/>
        </p:nvPicPr>
        <p:blipFill rotWithShape="1">
          <a:blip r:embed="rId3">
            <a:extLst>
              <a:ext uri="{28A0092B-C50C-407E-A947-70E740481C1C}">
                <a14:useLocalDpi xmlns:a14="http://schemas.microsoft.com/office/drawing/2010/main" val="0"/>
              </a:ext>
            </a:extLst>
          </a:blip>
          <a:srcRect t="3469" r="-4" b="21527"/>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8" name="Picture 17" descr="A group of people posing for the camera&#10;&#10;Description automatically generated">
            <a:extLst>
              <a:ext uri="{FF2B5EF4-FFF2-40B4-BE49-F238E27FC236}">
                <a16:creationId xmlns:a16="http://schemas.microsoft.com/office/drawing/2014/main" id="{A240F5A8-8BB0-4315-BEB2-06989B335097}"/>
              </a:ext>
            </a:extLst>
          </p:cNvPr>
          <p:cNvPicPr>
            <a:picLocks noChangeAspect="1"/>
          </p:cNvPicPr>
          <p:nvPr/>
        </p:nvPicPr>
        <p:blipFill rotWithShape="1">
          <a:blip r:embed="rId4">
            <a:extLst>
              <a:ext uri="{28A0092B-C50C-407E-A947-70E740481C1C}">
                <a14:useLocalDpi xmlns:a14="http://schemas.microsoft.com/office/drawing/2010/main" val="0"/>
              </a:ext>
            </a:extLst>
          </a:blip>
          <a:srcRect l="13214" r="4"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4" name="Content Placeholder 13" descr="A person standing in a room&#10;&#10;Description automatically generated">
            <a:extLst>
              <a:ext uri="{FF2B5EF4-FFF2-40B4-BE49-F238E27FC236}">
                <a16:creationId xmlns:a16="http://schemas.microsoft.com/office/drawing/2014/main" id="{9E557E50-EF38-4DCD-955F-26E048A50C17}"/>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11524" r="-4" b="-4"/>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4831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9EF69-6A54-40A2-8A1F-05DA36C89B48}"/>
              </a:ext>
            </a:extLst>
          </p:cNvPr>
          <p:cNvSpPr>
            <a:spLocks noGrp="1"/>
          </p:cNvSpPr>
          <p:nvPr>
            <p:ph idx="1"/>
          </p:nvPr>
        </p:nvSpPr>
        <p:spPr>
          <a:xfrm>
            <a:off x="336041" y="1135112"/>
            <a:ext cx="11519917" cy="3136263"/>
          </a:xfrm>
        </p:spPr>
        <p:txBody>
          <a:bodyPr anchor="ctr">
            <a:normAutofit/>
          </a:bodyPr>
          <a:lstStyle/>
          <a:p>
            <a:pPr marL="0" indent="0" algn="ctr">
              <a:buNone/>
            </a:pPr>
            <a:r>
              <a:rPr lang="en-US" sz="3200" dirty="0">
                <a:solidFill>
                  <a:schemeClr val="bg1"/>
                </a:solidFill>
              </a:rPr>
              <a:t>We</a:t>
            </a:r>
            <a:r>
              <a:rPr lang="en-US" sz="3200" b="0" i="0" u="none" strike="noStrike" dirty="0">
                <a:solidFill>
                  <a:schemeClr val="bg1"/>
                </a:solidFill>
                <a:effectLst/>
              </a:rPr>
              <a:t> partner with </a:t>
            </a:r>
            <a:r>
              <a:rPr lang="en-US" sz="3200" b="0" i="0" u="none" strike="noStrike" dirty="0" err="1">
                <a:solidFill>
                  <a:schemeClr val="bg1"/>
                </a:solidFill>
                <a:effectLst/>
              </a:rPr>
              <a:t>SingleCare</a:t>
            </a:r>
            <a:r>
              <a:rPr lang="en-US" sz="3200" b="0" i="0" u="none" strike="noStrike" dirty="0">
                <a:solidFill>
                  <a:schemeClr val="bg1"/>
                </a:solidFill>
                <a:effectLst/>
              </a:rPr>
              <a:t> to increase the Health and Financial Stability of families in our communities. Through their prescription savings card, </a:t>
            </a:r>
            <a:r>
              <a:rPr lang="en-US" sz="3200" b="0" i="0" u="none" strike="noStrike" dirty="0" err="1">
                <a:solidFill>
                  <a:schemeClr val="bg1"/>
                </a:solidFill>
                <a:effectLst/>
              </a:rPr>
              <a:t>SingleCare</a:t>
            </a:r>
            <a:r>
              <a:rPr lang="en-US" sz="3200" b="0" i="0" u="none" strike="noStrike" dirty="0">
                <a:solidFill>
                  <a:schemeClr val="bg1"/>
                </a:solidFill>
                <a:effectLst/>
              </a:rPr>
              <a:t> works to make prescription medications more affordable for all families, so that no one ever has to make the hard choice between the meds they need, and other basics like food or rent.</a:t>
            </a:r>
            <a:endParaRPr lang="en-US" sz="3200" dirty="0">
              <a:solidFill>
                <a:schemeClr val="bg1"/>
              </a:solidFill>
            </a:endParaRPr>
          </a:p>
        </p:txBody>
      </p:sp>
      <p:pic>
        <p:nvPicPr>
          <p:cNvPr id="1026" name="Picture 2" descr="SingleCare">
            <a:extLst>
              <a:ext uri="{FF2B5EF4-FFF2-40B4-BE49-F238E27FC236}">
                <a16:creationId xmlns:a16="http://schemas.microsoft.com/office/drawing/2014/main" id="{2EEBDF8B-8056-418D-9B76-B78B9B72E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686" y="5082935"/>
            <a:ext cx="7414627" cy="127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4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88DC-B3EF-473C-9F6F-22EF53E7323F}"/>
              </a:ext>
            </a:extLst>
          </p:cNvPr>
          <p:cNvSpPr>
            <a:spLocks noGrp="1"/>
          </p:cNvSpPr>
          <p:nvPr>
            <p:ph type="title"/>
          </p:nvPr>
        </p:nvSpPr>
        <p:spPr>
          <a:xfrm>
            <a:off x="1179226" y="826680"/>
            <a:ext cx="9833548" cy="1325563"/>
          </a:xfrm>
        </p:spPr>
        <p:txBody>
          <a:bodyPr>
            <a:normAutofit/>
          </a:bodyPr>
          <a:lstStyle/>
          <a:p>
            <a:pPr algn="ctr"/>
            <a:r>
              <a:rPr lang="en-US" sz="4000" b="1" i="1" dirty="0">
                <a:solidFill>
                  <a:schemeClr val="bg1"/>
                </a:solidFill>
              </a:rPr>
              <a:t>Why donate through United Way?</a:t>
            </a:r>
          </a:p>
        </p:txBody>
      </p:sp>
      <p:sp>
        <p:nvSpPr>
          <p:cNvPr id="3" name="Content Placeholder 2">
            <a:extLst>
              <a:ext uri="{FF2B5EF4-FFF2-40B4-BE49-F238E27FC236}">
                <a16:creationId xmlns:a16="http://schemas.microsoft.com/office/drawing/2014/main" id="{3A46E26F-94DB-48F1-B777-82DA89EBDBFA}"/>
              </a:ext>
            </a:extLst>
          </p:cNvPr>
          <p:cNvSpPr>
            <a:spLocks noGrp="1"/>
          </p:cNvSpPr>
          <p:nvPr>
            <p:ph idx="1"/>
          </p:nvPr>
        </p:nvSpPr>
        <p:spPr>
          <a:xfrm>
            <a:off x="1179226" y="2271470"/>
            <a:ext cx="9833548" cy="3033221"/>
          </a:xfrm>
        </p:spPr>
        <p:txBody>
          <a:bodyPr>
            <a:normAutofit lnSpcReduction="10000"/>
          </a:bodyPr>
          <a:lstStyle/>
          <a:p>
            <a:r>
              <a:rPr lang="en-US" sz="2400" dirty="0"/>
              <a:t>Our Partner Agencies are vetted through a very thorough application process every year.  Allocations are determined based on need and those amounts are determined by a local Board.</a:t>
            </a:r>
          </a:p>
          <a:p>
            <a:r>
              <a:rPr lang="en-US" sz="2400" dirty="0">
                <a:solidFill>
                  <a:schemeClr val="accent6"/>
                </a:solidFill>
              </a:rPr>
              <a:t>Many companies offer a corporate match.  In some cases, that means if you donate $100, your employer may match the contribution for a total donation of $200.</a:t>
            </a:r>
          </a:p>
          <a:p>
            <a:r>
              <a:rPr lang="en-US" sz="2400" dirty="0">
                <a:solidFill>
                  <a:schemeClr val="accent5"/>
                </a:solidFill>
              </a:rPr>
              <a:t>Some of our Partner Agencies rely heavily on funding from us.  For example, 90% of the social service dollars distributed by The Salvation Army – Orange are from United Way of Orange County grants.</a:t>
            </a:r>
          </a:p>
          <a:p>
            <a:endParaRPr lang="en-US" sz="2000" dirty="0">
              <a:solidFill>
                <a:srgbClr val="000000"/>
              </a:solidFill>
            </a:endParaRPr>
          </a:p>
        </p:txBody>
      </p:sp>
      <p:sp>
        <p:nvSpPr>
          <p:cNvPr id="4" name="TextBox 3">
            <a:extLst>
              <a:ext uri="{FF2B5EF4-FFF2-40B4-BE49-F238E27FC236}">
                <a16:creationId xmlns:a16="http://schemas.microsoft.com/office/drawing/2014/main" id="{AD36C659-065B-444C-87A5-EF10B96039F2}"/>
              </a:ext>
            </a:extLst>
          </p:cNvPr>
          <p:cNvSpPr txBox="1"/>
          <p:nvPr/>
        </p:nvSpPr>
        <p:spPr>
          <a:xfrm>
            <a:off x="2127250" y="5677377"/>
            <a:ext cx="8426450" cy="707886"/>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Arial Black" panose="020B0A04020102020204" pitchFamily="34" charset="0"/>
              </a:rPr>
              <a:t>98.5% of Funds Stay LOCAL</a:t>
            </a:r>
          </a:p>
        </p:txBody>
      </p:sp>
    </p:spTree>
    <p:extLst>
      <p:ext uri="{BB962C8B-B14F-4D97-AF65-F5344CB8AC3E}">
        <p14:creationId xmlns:p14="http://schemas.microsoft.com/office/powerpoint/2010/main" val="68347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B00A-129F-4AAC-B085-74B16F15D067}"/>
              </a:ext>
            </a:extLst>
          </p:cNvPr>
          <p:cNvSpPr>
            <a:spLocks noGrp="1"/>
          </p:cNvSpPr>
          <p:nvPr>
            <p:ph type="title"/>
          </p:nvPr>
        </p:nvSpPr>
        <p:spPr>
          <a:xfrm>
            <a:off x="795342" y="798107"/>
            <a:ext cx="3669161" cy="2760098"/>
          </a:xfrm>
        </p:spPr>
        <p:txBody>
          <a:bodyPr>
            <a:normAutofit/>
          </a:bodyPr>
          <a:lstStyle/>
          <a:p>
            <a:pPr algn="ctr"/>
            <a:r>
              <a:rPr lang="en-US" sz="5400" b="1" i="1" dirty="0">
                <a:solidFill>
                  <a:schemeClr val="bg1"/>
                </a:solidFill>
              </a:rPr>
              <a:t>Your Dollars Make a Difference </a:t>
            </a:r>
          </a:p>
        </p:txBody>
      </p:sp>
      <p:sp>
        <p:nvSpPr>
          <p:cNvPr id="3" name="Content Placeholder 2">
            <a:extLst>
              <a:ext uri="{FF2B5EF4-FFF2-40B4-BE49-F238E27FC236}">
                <a16:creationId xmlns:a16="http://schemas.microsoft.com/office/drawing/2014/main" id="{FC714B4E-54DE-4D4A-8304-F91A89FE2C3B}"/>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$25		 an hour of outpatient drug/alcohol counseling</a:t>
            </a:r>
          </a:p>
          <a:p>
            <a:r>
              <a:rPr lang="en-US" sz="2400" dirty="0">
                <a:solidFill>
                  <a:srgbClr val="000000"/>
                </a:solidFill>
              </a:rPr>
              <a:t>$50		 one day of safe transitional housing for abused women and children </a:t>
            </a:r>
          </a:p>
          <a:p>
            <a:r>
              <a:rPr lang="en-US" sz="2400" dirty="0">
                <a:solidFill>
                  <a:srgbClr val="000000"/>
                </a:solidFill>
              </a:rPr>
              <a:t>$75		 three overnight stay for outpatients or caregivers using local medical facilities </a:t>
            </a:r>
          </a:p>
          <a:p>
            <a:r>
              <a:rPr lang="en-US" sz="2400" dirty="0">
                <a:solidFill>
                  <a:srgbClr val="000000"/>
                </a:solidFill>
              </a:rPr>
              <a:t>$100	   	  two days of occupational training for a client</a:t>
            </a:r>
          </a:p>
          <a:p>
            <a:endParaRPr lang="en-US" sz="2400" dirty="0">
              <a:solidFill>
                <a:srgbClr val="000000"/>
              </a:solidFill>
            </a:endParaRPr>
          </a:p>
        </p:txBody>
      </p:sp>
      <p:sp>
        <p:nvSpPr>
          <p:cNvPr id="4" name="Arrow: Right 3">
            <a:extLst>
              <a:ext uri="{FF2B5EF4-FFF2-40B4-BE49-F238E27FC236}">
                <a16:creationId xmlns:a16="http://schemas.microsoft.com/office/drawing/2014/main" id="{A6C75589-FA1F-4006-A6C5-B69D8647B3B8}"/>
              </a:ext>
            </a:extLst>
          </p:cNvPr>
          <p:cNvSpPr/>
          <p:nvPr/>
        </p:nvSpPr>
        <p:spPr>
          <a:xfrm>
            <a:off x="7016618" y="2053641"/>
            <a:ext cx="900113" cy="41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A5AD20C5-2A96-4F60-BF22-CE42507AD425}"/>
              </a:ext>
            </a:extLst>
          </p:cNvPr>
          <p:cNvSpPr/>
          <p:nvPr/>
        </p:nvSpPr>
        <p:spPr>
          <a:xfrm>
            <a:off x="7016617" y="3210149"/>
            <a:ext cx="900113" cy="41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AED9F52-3277-472B-83E9-99EBA645A99C}"/>
              </a:ext>
            </a:extLst>
          </p:cNvPr>
          <p:cNvSpPr/>
          <p:nvPr/>
        </p:nvSpPr>
        <p:spPr>
          <a:xfrm>
            <a:off x="7109923" y="4295385"/>
            <a:ext cx="900113" cy="41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B940A7-C30C-4881-873F-9A58B750C5CE}"/>
              </a:ext>
            </a:extLst>
          </p:cNvPr>
          <p:cNvSpPr txBox="1"/>
          <p:nvPr/>
        </p:nvSpPr>
        <p:spPr>
          <a:xfrm>
            <a:off x="4024313" y="2032659"/>
            <a:ext cx="184731" cy="369332"/>
          </a:xfrm>
          <a:prstGeom prst="rect">
            <a:avLst/>
          </a:prstGeom>
          <a:noFill/>
        </p:spPr>
        <p:txBody>
          <a:bodyPr wrap="none" rtlCol="0">
            <a:spAutoFit/>
          </a:bodyPr>
          <a:lstStyle/>
          <a:p>
            <a:endParaRPr lang="en-US" dirty="0"/>
          </a:p>
        </p:txBody>
      </p:sp>
      <p:sp>
        <p:nvSpPr>
          <p:cNvPr id="11" name="Arrow: Right 10">
            <a:extLst>
              <a:ext uri="{FF2B5EF4-FFF2-40B4-BE49-F238E27FC236}">
                <a16:creationId xmlns:a16="http://schemas.microsoft.com/office/drawing/2014/main" id="{2748FC68-D086-491D-B19C-3653E586B03D}"/>
              </a:ext>
            </a:extLst>
          </p:cNvPr>
          <p:cNvSpPr/>
          <p:nvPr/>
        </p:nvSpPr>
        <p:spPr>
          <a:xfrm>
            <a:off x="7016618" y="1307348"/>
            <a:ext cx="900113" cy="41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4F88A2C4-58A9-4160-B13D-BAD55A22D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04" y="3471445"/>
            <a:ext cx="2642623" cy="2642623"/>
          </a:xfrm>
          <a:prstGeom prst="rect">
            <a:avLst/>
          </a:prstGeom>
        </p:spPr>
      </p:pic>
    </p:spTree>
    <p:extLst>
      <p:ext uri="{BB962C8B-B14F-4D97-AF65-F5344CB8AC3E}">
        <p14:creationId xmlns:p14="http://schemas.microsoft.com/office/powerpoint/2010/main" val="172048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921D0FCD-B52D-49DC-8FAC-59F6298AB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91" y="643467"/>
            <a:ext cx="9095617" cy="5571066"/>
          </a:xfrm>
          <a:prstGeom prst="rect">
            <a:avLst/>
          </a:prstGeom>
        </p:spPr>
      </p:pic>
    </p:spTree>
    <p:extLst>
      <p:ext uri="{BB962C8B-B14F-4D97-AF65-F5344CB8AC3E}">
        <p14:creationId xmlns:p14="http://schemas.microsoft.com/office/powerpoint/2010/main" val="18941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D186-5AE4-4107-98ED-D27E52FED21B}"/>
              </a:ext>
            </a:extLst>
          </p:cNvPr>
          <p:cNvSpPr>
            <a:spLocks noGrp="1"/>
          </p:cNvSpPr>
          <p:nvPr>
            <p:ph type="title"/>
          </p:nvPr>
        </p:nvSpPr>
        <p:spPr>
          <a:xfrm>
            <a:off x="642761" y="4783063"/>
            <a:ext cx="10906008" cy="1115415"/>
          </a:xfrm>
        </p:spPr>
        <p:txBody>
          <a:bodyPr vert="horz" lIns="91440" tIns="45720" rIns="91440" bIns="45720" rtlCol="0" anchor="b">
            <a:normAutofit/>
          </a:bodyPr>
          <a:lstStyle/>
          <a:p>
            <a:pPr algn="ctr"/>
            <a:r>
              <a:rPr lang="en-US" sz="2400" b="1" kern="1200" dirty="0">
                <a:solidFill>
                  <a:schemeClr val="bg1"/>
                </a:solidFill>
                <a:latin typeface="+mj-lt"/>
                <a:ea typeface="+mj-ea"/>
                <a:cs typeface="+mj-cs"/>
              </a:rPr>
              <a:t>GIVE – </a:t>
            </a:r>
            <a:r>
              <a:rPr lang="en-US" sz="2400" kern="1200" dirty="0">
                <a:solidFill>
                  <a:schemeClr val="bg1"/>
                </a:solidFill>
                <a:latin typeface="+mj-lt"/>
                <a:ea typeface="+mj-ea"/>
                <a:cs typeface="+mj-cs"/>
              </a:rPr>
              <a:t>Donate through your employer, online, or mail donations.</a:t>
            </a: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ADVOCATE – </a:t>
            </a:r>
            <a:r>
              <a:rPr lang="en-US" sz="2400" kern="1200" dirty="0">
                <a:solidFill>
                  <a:schemeClr val="bg1"/>
                </a:solidFill>
                <a:latin typeface="+mj-lt"/>
                <a:ea typeface="+mj-ea"/>
                <a:cs typeface="+mj-cs"/>
              </a:rPr>
              <a:t>Get informed, follow our social media, and share our </a:t>
            </a:r>
            <a:r>
              <a:rPr lang="en-US" sz="2400" dirty="0">
                <a:solidFill>
                  <a:schemeClr val="bg1"/>
                </a:solidFill>
              </a:rPr>
              <a:t>posts</a:t>
            </a:r>
            <a:r>
              <a:rPr lang="en-US" sz="2400" kern="1200" dirty="0">
                <a:solidFill>
                  <a:schemeClr val="bg1"/>
                </a:solidFill>
                <a:latin typeface="+mj-lt"/>
                <a:ea typeface="+mj-ea"/>
                <a:cs typeface="+mj-cs"/>
              </a:rPr>
              <a:t>.</a:t>
            </a: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VOLUNTEER – </a:t>
            </a:r>
            <a:r>
              <a:rPr lang="en-US" sz="2400" kern="1200" dirty="0">
                <a:solidFill>
                  <a:schemeClr val="bg1"/>
                </a:solidFill>
                <a:latin typeface="+mj-lt"/>
                <a:ea typeface="+mj-ea"/>
                <a:cs typeface="+mj-cs"/>
              </a:rPr>
              <a:t>Give your time and talents to our Partner Agencies and special events.</a:t>
            </a:r>
          </a:p>
        </p:txBody>
      </p:sp>
      <p:sp>
        <p:nvSpPr>
          <p:cNvPr id="3" name="TextBox 2">
            <a:extLst>
              <a:ext uri="{FF2B5EF4-FFF2-40B4-BE49-F238E27FC236}">
                <a16:creationId xmlns:a16="http://schemas.microsoft.com/office/drawing/2014/main" id="{372BC5A0-2610-494E-A706-F6B697BFDC8E}"/>
              </a:ext>
            </a:extLst>
          </p:cNvPr>
          <p:cNvSpPr txBox="1"/>
          <p:nvPr/>
        </p:nvSpPr>
        <p:spPr>
          <a:xfrm>
            <a:off x="2306976" y="6014269"/>
            <a:ext cx="7577578" cy="523220"/>
          </a:xfrm>
          <a:prstGeom prst="rect">
            <a:avLst/>
          </a:prstGeom>
          <a:noFill/>
        </p:spPr>
        <p:txBody>
          <a:bodyPr wrap="square" rtlCol="0">
            <a:spAutoFit/>
          </a:bodyPr>
          <a:lstStyle/>
          <a:p>
            <a:r>
              <a:rPr lang="en-US" sz="2800" dirty="0">
                <a:solidFill>
                  <a:srgbClr val="FF0000"/>
                </a:solidFill>
              </a:rPr>
              <a:t>Sign up today hear about volunteer opportunities!</a:t>
            </a:r>
          </a:p>
        </p:txBody>
      </p:sp>
      <p:pic>
        <p:nvPicPr>
          <p:cNvPr id="5" name="Picture 4" descr="A picture containing text&#10;&#10;Description automatically generated">
            <a:extLst>
              <a:ext uri="{FF2B5EF4-FFF2-40B4-BE49-F238E27FC236}">
                <a16:creationId xmlns:a16="http://schemas.microsoft.com/office/drawing/2014/main" id="{3B1CE48D-F293-4A84-8A24-EA0B3A6C4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596" y="0"/>
            <a:ext cx="9620338" cy="4680425"/>
          </a:xfrm>
          <a:prstGeom prst="rect">
            <a:avLst/>
          </a:prstGeom>
        </p:spPr>
      </p:pic>
    </p:spTree>
    <p:extLst>
      <p:ext uri="{BB962C8B-B14F-4D97-AF65-F5344CB8AC3E}">
        <p14:creationId xmlns:p14="http://schemas.microsoft.com/office/powerpoint/2010/main" val="359498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qr code&#10;&#10;Description automatically generated">
            <a:extLst>
              <a:ext uri="{FF2B5EF4-FFF2-40B4-BE49-F238E27FC236}">
                <a16:creationId xmlns:a16="http://schemas.microsoft.com/office/drawing/2014/main" id="{53AAA217-1EFC-48C3-93E5-F8DDBB549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225" y="3803387"/>
            <a:ext cx="5278774" cy="2670438"/>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36C9C326-A510-4F69-B87E-A903430CD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25" y="511175"/>
            <a:ext cx="5278774" cy="2917825"/>
          </a:xfrm>
          <a:prstGeom prst="rect">
            <a:avLst/>
          </a:prstGeom>
        </p:spPr>
      </p:pic>
      <p:pic>
        <p:nvPicPr>
          <p:cNvPr id="10" name="Picture 9" descr="A picture containing text, sign, beverage&#10;&#10;Description automatically generated">
            <a:extLst>
              <a:ext uri="{FF2B5EF4-FFF2-40B4-BE49-F238E27FC236}">
                <a16:creationId xmlns:a16="http://schemas.microsoft.com/office/drawing/2014/main" id="{C67C2B8F-772E-4C79-84ED-0B056FA5B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4400" y="927100"/>
            <a:ext cx="4495800" cy="5257800"/>
          </a:xfrm>
          <a:prstGeom prst="rect">
            <a:avLst/>
          </a:prstGeom>
        </p:spPr>
      </p:pic>
    </p:spTree>
    <p:extLst>
      <p:ext uri="{BB962C8B-B14F-4D97-AF65-F5344CB8AC3E}">
        <p14:creationId xmlns:p14="http://schemas.microsoft.com/office/powerpoint/2010/main" val="100357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1D5A9-9C07-47CA-B69B-E04D573AAF51}"/>
              </a:ext>
            </a:extLst>
          </p:cNvPr>
          <p:cNvSpPr txBox="1"/>
          <p:nvPr/>
        </p:nvSpPr>
        <p:spPr>
          <a:xfrm>
            <a:off x="3047386" y="4962833"/>
            <a:ext cx="10020300" cy="1569660"/>
          </a:xfrm>
          <a:prstGeom prst="rect">
            <a:avLst/>
          </a:prstGeom>
          <a:noFill/>
        </p:spPr>
        <p:txBody>
          <a:bodyPr wrap="square" rtlCol="0">
            <a:spAutoFit/>
          </a:bodyPr>
          <a:lstStyle/>
          <a:p>
            <a:pPr algn="ctr"/>
            <a:r>
              <a:rPr lang="en-US" sz="4800" dirty="0">
                <a:solidFill>
                  <a:schemeClr val="bg1"/>
                </a:solidFill>
              </a:rPr>
              <a:t>www.uwoctx.org</a:t>
            </a:r>
          </a:p>
          <a:p>
            <a:pPr algn="ctr"/>
            <a:r>
              <a:rPr lang="en-US" sz="4800" dirty="0">
                <a:solidFill>
                  <a:schemeClr val="bg1"/>
                </a:solidFill>
              </a:rPr>
              <a:t>409-883-3591</a:t>
            </a:r>
          </a:p>
        </p:txBody>
      </p:sp>
      <p:pic>
        <p:nvPicPr>
          <p:cNvPr id="5" name="Picture 4" descr="A close up of a sign&#10;&#10;Description automatically generated">
            <a:extLst>
              <a:ext uri="{FF2B5EF4-FFF2-40B4-BE49-F238E27FC236}">
                <a16:creationId xmlns:a16="http://schemas.microsoft.com/office/drawing/2014/main" id="{9D458D01-CF7E-4570-B453-50AC10752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55" y="5419808"/>
            <a:ext cx="914400" cy="914400"/>
          </a:xfrm>
          <a:prstGeom prst="rect">
            <a:avLst/>
          </a:prstGeom>
        </p:spPr>
      </p:pic>
      <p:pic>
        <p:nvPicPr>
          <p:cNvPr id="7" name="Picture 6" descr="A drawing of a face&#10;&#10;Description automatically generated">
            <a:extLst>
              <a:ext uri="{FF2B5EF4-FFF2-40B4-BE49-F238E27FC236}">
                <a16:creationId xmlns:a16="http://schemas.microsoft.com/office/drawing/2014/main" id="{3D67717A-F719-42C4-83D6-C99ED381A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782" y="5419808"/>
            <a:ext cx="914400" cy="914400"/>
          </a:xfrm>
          <a:prstGeom prst="rect">
            <a:avLst/>
          </a:prstGeom>
        </p:spPr>
      </p:pic>
      <p:pic>
        <p:nvPicPr>
          <p:cNvPr id="9" name="Picture 8" descr="A picture containing bird&#10;&#10;Description automatically generated">
            <a:extLst>
              <a:ext uri="{FF2B5EF4-FFF2-40B4-BE49-F238E27FC236}">
                <a16:creationId xmlns:a16="http://schemas.microsoft.com/office/drawing/2014/main" id="{3A1D69FE-A7B7-47D4-A65D-1A3CAE10D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309" y="5398600"/>
            <a:ext cx="914400" cy="914400"/>
          </a:xfrm>
          <a:prstGeom prst="rect">
            <a:avLst/>
          </a:prstGeom>
        </p:spPr>
      </p:pic>
      <p:pic>
        <p:nvPicPr>
          <p:cNvPr id="6" name="Picture 5" descr="Text, logo&#10;&#10;Description automatically generated">
            <a:extLst>
              <a:ext uri="{FF2B5EF4-FFF2-40B4-BE49-F238E27FC236}">
                <a16:creationId xmlns:a16="http://schemas.microsoft.com/office/drawing/2014/main" id="{EC9D8DE7-870A-44B3-BE33-9EB958CDE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735" y="434910"/>
            <a:ext cx="7322013" cy="4308430"/>
          </a:xfrm>
          <a:prstGeom prst="rect">
            <a:avLst/>
          </a:prstGeom>
        </p:spPr>
      </p:pic>
    </p:spTree>
    <p:extLst>
      <p:ext uri="{BB962C8B-B14F-4D97-AF65-F5344CB8AC3E}">
        <p14:creationId xmlns:p14="http://schemas.microsoft.com/office/powerpoint/2010/main" val="816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umbrella, accessory&#10;&#10;Description automatically generated">
            <a:extLst>
              <a:ext uri="{FF2B5EF4-FFF2-40B4-BE49-F238E27FC236}">
                <a16:creationId xmlns:a16="http://schemas.microsoft.com/office/drawing/2014/main" id="{8899ED27-4DF0-4FED-918B-596072D90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937" y="-648897"/>
            <a:ext cx="10648996" cy="8155794"/>
          </a:xfrm>
          <a:prstGeom prst="rect">
            <a:avLst/>
          </a:prstGeom>
          <a:effectLst>
            <a:softEdge rad="635000"/>
          </a:effectLst>
        </p:spPr>
      </p:pic>
      <p:sp>
        <p:nvSpPr>
          <p:cNvPr id="3" name="Content Placeholder 2">
            <a:extLst>
              <a:ext uri="{FF2B5EF4-FFF2-40B4-BE49-F238E27FC236}">
                <a16:creationId xmlns:a16="http://schemas.microsoft.com/office/drawing/2014/main" id="{C4013217-B79A-42C2-8ACE-2BC0BD8A69E7}"/>
              </a:ext>
            </a:extLst>
          </p:cNvPr>
          <p:cNvSpPr>
            <a:spLocks noGrp="1"/>
          </p:cNvSpPr>
          <p:nvPr>
            <p:ph idx="1"/>
          </p:nvPr>
        </p:nvSpPr>
        <p:spPr>
          <a:xfrm>
            <a:off x="1294496" y="1200864"/>
            <a:ext cx="5132350" cy="2349827"/>
          </a:xfrm>
        </p:spPr>
        <p:txBody>
          <a:bodyPr>
            <a:normAutofit fontScale="85000" lnSpcReduction="20000"/>
          </a:bodyPr>
          <a:lstStyle/>
          <a:p>
            <a:pPr marL="0" indent="0" algn="ctr">
              <a:buNone/>
            </a:pPr>
            <a:r>
              <a:rPr lang="en-US" sz="3500" dirty="0">
                <a:solidFill>
                  <a:schemeClr val="bg1"/>
                </a:solidFill>
                <a:latin typeface="Arial Black" panose="020B0A04020102020204" pitchFamily="34" charset="0"/>
                <a:ea typeface="Cambria" panose="02040503050406030204" pitchFamily="18" charset="0"/>
              </a:rPr>
              <a:t>United Way is a global organization that works to improve the </a:t>
            </a:r>
            <a:r>
              <a:rPr lang="en-US" sz="3500" dirty="0">
                <a:solidFill>
                  <a:srgbClr val="FF0000"/>
                </a:solidFill>
                <a:latin typeface="Arial Black" panose="020B0A04020102020204" pitchFamily="34" charset="0"/>
                <a:ea typeface="Cambria" panose="02040503050406030204" pitchFamily="18" charset="0"/>
              </a:rPr>
              <a:t>Health, Education, and Financial Stability </a:t>
            </a:r>
            <a:r>
              <a:rPr lang="en-US" sz="3500" dirty="0">
                <a:solidFill>
                  <a:schemeClr val="bg1"/>
                </a:solidFill>
                <a:latin typeface="Arial Black" panose="020B0A04020102020204" pitchFamily="34" charset="0"/>
                <a:ea typeface="Cambria" panose="02040503050406030204" pitchFamily="18" charset="0"/>
              </a:rPr>
              <a:t>of every person in every community.  </a:t>
            </a:r>
          </a:p>
          <a:p>
            <a:pPr marL="0" indent="0" algn="ctr">
              <a:buNone/>
            </a:pPr>
            <a:endParaRPr lang="en-US" sz="3900" dirty="0">
              <a:solidFill>
                <a:schemeClr val="bg1"/>
              </a:solidFill>
              <a:latin typeface="Arial Black" panose="020B0A04020102020204" pitchFamily="34" charset="0"/>
              <a:ea typeface="Cambria" panose="02040503050406030204" pitchFamily="18" charset="0"/>
            </a:endParaRPr>
          </a:p>
          <a:p>
            <a:pPr marL="0" indent="0" algn="ctr">
              <a:buNone/>
            </a:pPr>
            <a:endParaRPr lang="en-US" sz="3900" dirty="0">
              <a:solidFill>
                <a:schemeClr val="bg1"/>
              </a:solidFill>
              <a:latin typeface="Arial Black" panose="020B0A04020102020204" pitchFamily="34" charset="0"/>
              <a:ea typeface="Cambria" panose="02040503050406030204" pitchFamily="18" charset="0"/>
            </a:endParaRPr>
          </a:p>
          <a:p>
            <a:pPr marL="0" indent="0">
              <a:buNone/>
            </a:pPr>
            <a:endParaRPr lang="en-US" dirty="0">
              <a:solidFill>
                <a:schemeClr val="bg1"/>
              </a:solidFill>
            </a:endParaRPr>
          </a:p>
          <a:p>
            <a:pPr marL="0" indent="0">
              <a:buNone/>
            </a:pPr>
            <a:endParaRPr lang="en-US" dirty="0"/>
          </a:p>
        </p:txBody>
      </p:sp>
      <p:sp>
        <p:nvSpPr>
          <p:cNvPr id="11" name="TextBox 10">
            <a:extLst>
              <a:ext uri="{FF2B5EF4-FFF2-40B4-BE49-F238E27FC236}">
                <a16:creationId xmlns:a16="http://schemas.microsoft.com/office/drawing/2014/main" id="{E9609E0D-F843-424F-8F1D-B66D19F8495C}"/>
              </a:ext>
            </a:extLst>
          </p:cNvPr>
          <p:cNvSpPr txBox="1"/>
          <p:nvPr/>
        </p:nvSpPr>
        <p:spPr>
          <a:xfrm>
            <a:off x="1169827" y="4223264"/>
            <a:ext cx="5561819" cy="1569660"/>
          </a:xfrm>
          <a:prstGeom prst="rect">
            <a:avLst/>
          </a:prstGeom>
          <a:noFill/>
        </p:spPr>
        <p:txBody>
          <a:bodyPr wrap="square" rtlCol="0">
            <a:spAutoFit/>
          </a:bodyPr>
          <a:lstStyle/>
          <a:p>
            <a:pPr marL="0" indent="0" algn="ctr">
              <a:buNone/>
            </a:pPr>
            <a:r>
              <a:rPr lang="en-US" sz="2400" dirty="0">
                <a:solidFill>
                  <a:srgbClr val="FFC000"/>
                </a:solidFill>
                <a:latin typeface="Arial Black" panose="020B0A04020102020204" pitchFamily="34" charset="0"/>
                <a:ea typeface="Cambria" panose="02040503050406030204" pitchFamily="18" charset="0"/>
              </a:rPr>
              <a:t>United Way of Orange County works on a local level to provide services to </a:t>
            </a:r>
            <a:r>
              <a:rPr lang="en-US" sz="2400" dirty="0">
                <a:solidFill>
                  <a:srgbClr val="FF0000"/>
                </a:solidFill>
                <a:latin typeface="Arial Black" panose="020B0A04020102020204" pitchFamily="34" charset="0"/>
                <a:ea typeface="Cambria" panose="02040503050406030204" pitchFamily="18" charset="0"/>
              </a:rPr>
              <a:t>OUR</a:t>
            </a:r>
            <a:r>
              <a:rPr lang="en-US" sz="2400" dirty="0">
                <a:solidFill>
                  <a:srgbClr val="FFC000"/>
                </a:solidFill>
                <a:latin typeface="Arial Black" panose="020B0A04020102020204" pitchFamily="34" charset="0"/>
                <a:ea typeface="Cambria" panose="02040503050406030204" pitchFamily="18" charset="0"/>
              </a:rPr>
              <a:t> community.</a:t>
            </a:r>
          </a:p>
        </p:txBody>
      </p:sp>
    </p:spTree>
    <p:extLst>
      <p:ext uri="{BB962C8B-B14F-4D97-AF65-F5344CB8AC3E}">
        <p14:creationId xmlns:p14="http://schemas.microsoft.com/office/powerpoint/2010/main" val="392861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64A2-D195-46F0-A312-5D0F869999EE}"/>
              </a:ext>
            </a:extLst>
          </p:cNvPr>
          <p:cNvSpPr>
            <a:spLocks noGrp="1"/>
          </p:cNvSpPr>
          <p:nvPr>
            <p:ph type="title"/>
          </p:nvPr>
        </p:nvSpPr>
        <p:spPr>
          <a:xfrm>
            <a:off x="1036883" y="447522"/>
            <a:ext cx="9726912" cy="1381278"/>
          </a:xfrm>
          <a:noFill/>
        </p:spPr>
        <p:txBody>
          <a:bodyPr>
            <a:normAutofit fontScale="90000"/>
          </a:bodyPr>
          <a:lstStyle/>
          <a:p>
            <a:pPr algn="ctr"/>
            <a:r>
              <a:rPr lang="en-US" sz="4000" b="1" dirty="0">
                <a:solidFill>
                  <a:schemeClr val="accent6"/>
                </a:solidFill>
                <a:effectLst>
                  <a:outerShdw blurRad="38100" dist="38100" dir="2700000" algn="tl">
                    <a:srgbClr val="000000">
                      <a:alpha val="43137"/>
                    </a:srgbClr>
                  </a:outerShdw>
                </a:effectLst>
                <a:latin typeface="Arial Black" panose="020B0A04020102020204" pitchFamily="34" charset="0"/>
              </a:rPr>
              <a:t>Much of this work is done through our</a:t>
            </a:r>
            <a:br>
              <a:rPr lang="en-US" sz="4000" b="1" dirty="0">
                <a:solidFill>
                  <a:schemeClr val="accent6"/>
                </a:solidFill>
                <a:effectLst>
                  <a:outerShdw blurRad="38100" dist="38100" dir="2700000" algn="tl">
                    <a:srgbClr val="000000">
                      <a:alpha val="43137"/>
                    </a:srgbClr>
                  </a:outerShdw>
                </a:effectLst>
                <a:latin typeface="Arial Black" panose="020B0A04020102020204" pitchFamily="34" charset="0"/>
              </a:rPr>
            </a:br>
            <a:br>
              <a:rPr lang="en-US" sz="4000" b="1" dirty="0">
                <a:solidFill>
                  <a:schemeClr val="accent6"/>
                </a:solidFill>
                <a:effectLst>
                  <a:outerShdw blurRad="38100" dist="38100" dir="2700000" algn="tl">
                    <a:srgbClr val="000000">
                      <a:alpha val="43137"/>
                    </a:srgbClr>
                  </a:outerShdw>
                </a:effectLst>
                <a:latin typeface="Arial Black" panose="020B0A04020102020204" pitchFamily="34" charset="0"/>
              </a:rPr>
            </a:br>
            <a:r>
              <a:rPr lang="en-US" sz="5300" b="1" dirty="0">
                <a:solidFill>
                  <a:schemeClr val="accent6"/>
                </a:solidFill>
                <a:effectLst>
                  <a:outerShdw blurRad="38100" dist="38100" dir="2700000" algn="tl">
                    <a:srgbClr val="000000">
                      <a:alpha val="43137"/>
                    </a:srgbClr>
                  </a:outerShdw>
                </a:effectLst>
                <a:latin typeface="Arial Black" panose="020B0A04020102020204" pitchFamily="34" charset="0"/>
              </a:rPr>
              <a:t>Partner Agencies </a:t>
            </a:r>
          </a:p>
        </p:txBody>
      </p:sp>
      <p:sp>
        <p:nvSpPr>
          <p:cNvPr id="3" name="Content Placeholder 2">
            <a:extLst>
              <a:ext uri="{FF2B5EF4-FFF2-40B4-BE49-F238E27FC236}">
                <a16:creationId xmlns:a16="http://schemas.microsoft.com/office/drawing/2014/main" id="{8CC13C74-C376-47E0-8BDD-625DD7BEDF32}"/>
              </a:ext>
            </a:extLst>
          </p:cNvPr>
          <p:cNvSpPr>
            <a:spLocks noGrp="1"/>
          </p:cNvSpPr>
          <p:nvPr>
            <p:ph idx="1"/>
          </p:nvPr>
        </p:nvSpPr>
        <p:spPr>
          <a:xfrm>
            <a:off x="1036882" y="2085266"/>
            <a:ext cx="10515600" cy="4351338"/>
          </a:xfrm>
        </p:spPr>
        <p:txBody>
          <a:bodyPr numCol="2">
            <a:normAutofit fontScale="70000" lnSpcReduction="20000"/>
          </a:bodyPr>
          <a:lstStyle/>
          <a:p>
            <a:pPr algn="l">
              <a:buFont typeface="Arial" panose="020B0604020202020204" pitchFamily="34" charset="0"/>
              <a:buChar char="•"/>
            </a:pPr>
            <a:r>
              <a:rPr lang="en-US" sz="3200" b="1" i="0" u="none" strike="noStrike" dirty="0">
                <a:solidFill>
                  <a:schemeClr val="bg1"/>
                </a:solidFill>
                <a:effectLst/>
                <a:latin typeface="&amp;quot"/>
              </a:rPr>
              <a:t>Anayat House </a:t>
            </a:r>
          </a:p>
          <a:p>
            <a:pPr algn="l">
              <a:buFont typeface="Arial" panose="020B0604020202020204" pitchFamily="34" charset="0"/>
              <a:buChar char="•"/>
            </a:pPr>
            <a:r>
              <a:rPr lang="en-US" sz="3200" b="1" i="0" u="none" strike="noStrike" dirty="0">
                <a:solidFill>
                  <a:schemeClr val="bg1"/>
                </a:solidFill>
                <a:effectLst/>
                <a:latin typeface="&amp;quot"/>
              </a:rPr>
              <a:t>Boy Scouts - Three River Council</a:t>
            </a:r>
          </a:p>
          <a:p>
            <a:pPr algn="l">
              <a:buFont typeface="Arial" panose="020B0604020202020204" pitchFamily="34" charset="0"/>
              <a:buChar char="•"/>
            </a:pPr>
            <a:r>
              <a:rPr lang="en-US" sz="3200" b="1" i="0" u="none" strike="noStrike" dirty="0">
                <a:solidFill>
                  <a:schemeClr val="bg1"/>
                </a:solidFill>
                <a:effectLst/>
                <a:latin typeface="&amp;quot"/>
              </a:rPr>
              <a:t>Casa of the Sabine Neches Region </a:t>
            </a:r>
          </a:p>
          <a:p>
            <a:pPr algn="l">
              <a:buFont typeface="Arial" panose="020B0604020202020204" pitchFamily="34" charset="0"/>
              <a:buChar char="•"/>
            </a:pPr>
            <a:r>
              <a:rPr lang="en-US" sz="3200" b="1" i="0" u="none" strike="noStrike" dirty="0">
                <a:solidFill>
                  <a:schemeClr val="bg1"/>
                </a:solidFill>
                <a:effectLst/>
                <a:latin typeface="&amp;quot"/>
              </a:rPr>
              <a:t>Crisis Center of Southeast Texas </a:t>
            </a:r>
          </a:p>
          <a:p>
            <a:pPr algn="l">
              <a:buFont typeface="Arial" panose="020B0604020202020204" pitchFamily="34" charset="0"/>
              <a:buChar char="•"/>
            </a:pPr>
            <a:r>
              <a:rPr lang="en-US" sz="3200" b="1" i="0" u="none" strike="noStrike" dirty="0">
                <a:solidFill>
                  <a:schemeClr val="bg1"/>
                </a:solidFill>
                <a:effectLst/>
                <a:latin typeface="&amp;quot"/>
              </a:rPr>
              <a:t>Family Services of SETX (Women and Children's Shelter)</a:t>
            </a:r>
          </a:p>
          <a:p>
            <a:pPr algn="l">
              <a:buFont typeface="Arial" panose="020B0604020202020204" pitchFamily="34" charset="0"/>
              <a:buChar char="•"/>
            </a:pPr>
            <a:r>
              <a:rPr lang="en-US" sz="3200" b="1" i="0" u="none" strike="noStrike" dirty="0">
                <a:solidFill>
                  <a:schemeClr val="bg1"/>
                </a:solidFill>
                <a:effectLst/>
                <a:latin typeface="&amp;quot"/>
              </a:rPr>
              <a:t>GOALS (Greater Orange Area Literacy) </a:t>
            </a:r>
          </a:p>
          <a:p>
            <a:pPr algn="l">
              <a:buFont typeface="Arial" panose="020B0604020202020204" pitchFamily="34" charset="0"/>
              <a:buChar char="•"/>
            </a:pPr>
            <a:r>
              <a:rPr lang="en-US" sz="3200" b="1" i="0" u="none" strike="noStrike" dirty="0">
                <a:solidFill>
                  <a:schemeClr val="bg1"/>
                </a:solidFill>
                <a:effectLst/>
                <a:latin typeface="&amp;quot"/>
              </a:rPr>
              <a:t>Jackson Community Center</a:t>
            </a:r>
          </a:p>
          <a:p>
            <a:pPr algn="l">
              <a:buFont typeface="Arial" panose="020B0604020202020204" pitchFamily="34" charset="0"/>
              <a:buChar char="•"/>
            </a:pPr>
            <a:r>
              <a:rPr lang="en-US" sz="3200" b="1" i="0" u="none" strike="noStrike" dirty="0">
                <a:solidFill>
                  <a:schemeClr val="bg1"/>
                </a:solidFill>
                <a:effectLst/>
                <a:latin typeface="&amp;quot"/>
              </a:rPr>
              <a:t>OCAA (Orange Community Action Association) - Meals on Wheels </a:t>
            </a:r>
          </a:p>
          <a:p>
            <a:pPr algn="l">
              <a:buFont typeface="Arial" panose="020B0604020202020204" pitchFamily="34" charset="0"/>
              <a:buChar char="•"/>
            </a:pPr>
            <a:r>
              <a:rPr lang="en-US" sz="3200" b="1" i="0" u="none" strike="noStrike" dirty="0">
                <a:solidFill>
                  <a:schemeClr val="bg1"/>
                </a:solidFill>
                <a:effectLst/>
                <a:latin typeface="&amp;quot"/>
              </a:rPr>
              <a:t>OCARC, Inc.</a:t>
            </a:r>
          </a:p>
          <a:p>
            <a:pPr algn="l">
              <a:buFont typeface="Arial" panose="020B0604020202020204" pitchFamily="34" charset="0"/>
              <a:buChar char="•"/>
            </a:pPr>
            <a:r>
              <a:rPr lang="en-US" sz="3200" b="1" i="0" u="none" strike="noStrike" dirty="0">
                <a:solidFill>
                  <a:schemeClr val="bg1"/>
                </a:solidFill>
                <a:effectLst/>
                <a:latin typeface="&amp;quot"/>
              </a:rPr>
              <a:t>Recovery Council of Southeast Texas – Right Choice of Orange County </a:t>
            </a:r>
          </a:p>
          <a:p>
            <a:pPr algn="l">
              <a:buFont typeface="Arial" panose="020B0604020202020204" pitchFamily="34" charset="0"/>
              <a:buChar char="•"/>
            </a:pPr>
            <a:r>
              <a:rPr lang="en-US" sz="3200" b="1" i="0" u="none" strike="noStrike" dirty="0">
                <a:solidFill>
                  <a:schemeClr val="bg1"/>
                </a:solidFill>
                <a:effectLst/>
                <a:latin typeface="&amp;quot"/>
              </a:rPr>
              <a:t>Recovery Council of Southeast Texas - Unity Treatment Center</a:t>
            </a:r>
          </a:p>
          <a:p>
            <a:pPr algn="l">
              <a:buFont typeface="Arial" panose="020B0604020202020204" pitchFamily="34" charset="0"/>
              <a:buChar char="•"/>
            </a:pPr>
            <a:r>
              <a:rPr lang="en-US" sz="3200" b="1" i="0" u="none" strike="noStrike" dirty="0">
                <a:solidFill>
                  <a:schemeClr val="bg1"/>
                </a:solidFill>
                <a:effectLst/>
                <a:latin typeface="&amp;quot"/>
              </a:rPr>
              <a:t>Salvation Army </a:t>
            </a:r>
          </a:p>
          <a:p>
            <a:pPr algn="l">
              <a:buFont typeface="Arial" panose="020B0604020202020204" pitchFamily="34" charset="0"/>
              <a:buChar char="•"/>
            </a:pPr>
            <a:r>
              <a:rPr lang="en-US" sz="3200" b="1" i="0" u="none" strike="noStrike" dirty="0">
                <a:solidFill>
                  <a:schemeClr val="bg1"/>
                </a:solidFill>
                <a:effectLst/>
                <a:latin typeface="&amp;quot"/>
              </a:rPr>
              <a:t>Salvation Army Boys and Girls Club</a:t>
            </a:r>
          </a:p>
          <a:p>
            <a:pPr algn="l">
              <a:buFont typeface="Arial" panose="020B0604020202020204" pitchFamily="34" charset="0"/>
              <a:buChar char="•"/>
            </a:pPr>
            <a:r>
              <a:rPr lang="en-US" sz="3200" b="1" i="0" u="none" strike="noStrike" dirty="0">
                <a:solidFill>
                  <a:schemeClr val="bg1"/>
                </a:solidFill>
                <a:effectLst/>
                <a:latin typeface="&amp;quot"/>
              </a:rPr>
              <a:t>Samaritan Counseling Center of Southeast Texas </a:t>
            </a:r>
          </a:p>
          <a:p>
            <a:pPr algn="l">
              <a:buFont typeface="Arial" panose="020B0604020202020204" pitchFamily="34" charset="0"/>
              <a:buChar char="•"/>
            </a:pPr>
            <a:r>
              <a:rPr lang="en-US" sz="3200" b="1" i="0" u="none" strike="noStrike" dirty="0">
                <a:solidFill>
                  <a:schemeClr val="bg1"/>
                </a:solidFill>
                <a:effectLst/>
                <a:latin typeface="&amp;quot"/>
              </a:rPr>
              <a:t>Shorkey Center </a:t>
            </a:r>
          </a:p>
          <a:p>
            <a:pPr algn="l">
              <a:buFont typeface="Arial" panose="020B0604020202020204" pitchFamily="34" charset="0"/>
              <a:buChar char="•"/>
            </a:pPr>
            <a:r>
              <a:rPr lang="en-US" sz="3200" b="1" i="0" u="none" strike="noStrike" dirty="0">
                <a:solidFill>
                  <a:schemeClr val="bg1"/>
                </a:solidFill>
                <a:effectLst/>
                <a:latin typeface="&amp;quot"/>
              </a:rPr>
              <a:t>Southeast Texas Hospice </a:t>
            </a:r>
          </a:p>
          <a:p>
            <a:pPr algn="l">
              <a:buFont typeface="Arial" panose="020B0604020202020204" pitchFamily="34" charset="0"/>
              <a:buChar char="•"/>
            </a:pPr>
            <a:r>
              <a:rPr lang="en-US" sz="3200" b="1" i="0" u="none" strike="noStrike" dirty="0">
                <a:solidFill>
                  <a:schemeClr val="bg1"/>
                </a:solidFill>
                <a:effectLst/>
                <a:latin typeface="&amp;quot"/>
              </a:rPr>
              <a:t>Spindletop Center - Tejas Center</a:t>
            </a:r>
          </a:p>
          <a:p>
            <a:pPr algn="l">
              <a:buFont typeface="Arial" panose="020B0604020202020204" pitchFamily="34" charset="0"/>
              <a:buChar char="•"/>
            </a:pPr>
            <a:r>
              <a:rPr lang="en-US" sz="3200" b="1" i="0" u="none" strike="noStrike" dirty="0">
                <a:solidFill>
                  <a:schemeClr val="bg1"/>
                </a:solidFill>
                <a:effectLst/>
                <a:latin typeface="&amp;quot"/>
              </a:rPr>
              <a:t>Stable-Spirit</a:t>
            </a:r>
          </a:p>
          <a:p>
            <a:pPr algn="l">
              <a:buFont typeface="Arial" panose="020B0604020202020204" pitchFamily="34" charset="0"/>
              <a:buChar char="•"/>
            </a:pPr>
            <a:r>
              <a:rPr lang="en-US" sz="3200" b="1" i="0" u="none" strike="noStrike" dirty="0">
                <a:solidFill>
                  <a:schemeClr val="bg1"/>
                </a:solidFill>
                <a:effectLst/>
                <a:latin typeface="&amp;quot"/>
              </a:rPr>
              <a:t>Vidor Children's Fund</a:t>
            </a:r>
          </a:p>
          <a:p>
            <a:pPr algn="l">
              <a:buFont typeface="Arial" panose="020B0604020202020204" pitchFamily="34" charset="0"/>
              <a:buChar char="•"/>
            </a:pPr>
            <a:r>
              <a:rPr lang="en-US" sz="3200" b="1" i="0" u="none" strike="noStrike" dirty="0">
                <a:solidFill>
                  <a:schemeClr val="bg1"/>
                </a:solidFill>
                <a:effectLst/>
                <a:latin typeface="&amp;quot"/>
              </a:rPr>
              <a:t>YMCA of Southeast Texas  </a:t>
            </a:r>
          </a:p>
          <a:p>
            <a:endParaRPr lang="en-US" dirty="0"/>
          </a:p>
        </p:txBody>
      </p:sp>
    </p:spTree>
    <p:extLst>
      <p:ext uri="{BB962C8B-B14F-4D97-AF65-F5344CB8AC3E}">
        <p14:creationId xmlns:p14="http://schemas.microsoft.com/office/powerpoint/2010/main" val="167774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46A4-2C7A-43CC-AD53-92F5E9CBEC32}"/>
              </a:ext>
            </a:extLst>
          </p:cNvPr>
          <p:cNvSpPr>
            <a:spLocks noGrp="1"/>
          </p:cNvSpPr>
          <p:nvPr>
            <p:ph type="title"/>
          </p:nvPr>
        </p:nvSpPr>
        <p:spPr>
          <a:xfrm rot="16200000">
            <a:off x="-1976507" y="1871253"/>
            <a:ext cx="7979968" cy="3025800"/>
          </a:xfrm>
        </p:spPr>
        <p:txBody>
          <a:bodyPr>
            <a:normAutofit/>
          </a:bodyPr>
          <a:lstStyle/>
          <a:p>
            <a:pPr algn="ctr"/>
            <a:r>
              <a:rPr lang="en-US" sz="13000">
                <a:gradFill>
                  <a:gsLst>
                    <a:gs pos="40000">
                      <a:srgbClr val="F2550E"/>
                    </a:gs>
                    <a:gs pos="100000">
                      <a:srgbClr val="FFC000"/>
                    </a:gs>
                  </a:gsLst>
                  <a:lin ang="5400000" scaled="1"/>
                </a:gra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Health	</a:t>
            </a:r>
            <a:endParaRPr lang="en-US" sz="13000" dirty="0">
              <a:gradFill>
                <a:gsLst>
                  <a:gs pos="40000">
                    <a:srgbClr val="F2550E"/>
                  </a:gs>
                  <a:gs pos="100000">
                    <a:srgbClr val="FFC000"/>
                  </a:gs>
                </a:gsLst>
                <a:lin ang="5400000" scaled="1"/>
              </a:gradFill>
              <a:effectLst>
                <a:outerShdw blurRad="38100" dist="38100" dir="2700000" algn="tl">
                  <a:srgbClr val="000000">
                    <a:alpha val="43137"/>
                  </a:srgbClr>
                </a:outerShdw>
              </a:effectLst>
              <a:latin typeface="Aharoni" panose="020B0604020202020204" pitchFamily="2" charset="-79"/>
              <a:cs typeface="Aharoni" panose="020B0604020202020204" pitchFamily="2" charset="-79"/>
            </a:endParaRPr>
          </a:p>
        </p:txBody>
      </p:sp>
      <p:sp>
        <p:nvSpPr>
          <p:cNvPr id="5" name="Content Placeholder 4">
            <a:extLst>
              <a:ext uri="{FF2B5EF4-FFF2-40B4-BE49-F238E27FC236}">
                <a16:creationId xmlns:a16="http://schemas.microsoft.com/office/drawing/2014/main" id="{01741E23-ECF3-4AB9-9DE8-05E5DA189E83}"/>
              </a:ext>
            </a:extLst>
          </p:cNvPr>
          <p:cNvSpPr>
            <a:spLocks noGrp="1"/>
          </p:cNvSpPr>
          <p:nvPr>
            <p:ph idx="1"/>
          </p:nvPr>
        </p:nvSpPr>
        <p:spPr>
          <a:xfrm>
            <a:off x="4447308" y="591344"/>
            <a:ext cx="6906491" cy="6118945"/>
          </a:xfrm>
        </p:spPr>
        <p:txBody>
          <a:bodyPr anchor="ctr">
            <a:normAutofit fontScale="47500" lnSpcReduction="20000"/>
          </a:bodyPr>
          <a:lstStyle/>
          <a:p>
            <a:pPr marL="0" indent="0" algn="ctr">
              <a:buNone/>
            </a:pPr>
            <a:r>
              <a:rPr lang="en-US" sz="5100" b="1" dirty="0">
                <a:solidFill>
                  <a:schemeClr val="bg1"/>
                </a:solidFill>
              </a:rPr>
              <a:t>We work to improve the physical and mental health, safety, and well-being of people of all ages.</a:t>
            </a:r>
          </a:p>
          <a:p>
            <a:endParaRPr lang="en-US" sz="2900" dirty="0">
              <a:solidFill>
                <a:schemeClr val="bg1"/>
              </a:solidFill>
            </a:endParaRPr>
          </a:p>
          <a:p>
            <a:r>
              <a:rPr lang="en-US" sz="3800" dirty="0">
                <a:solidFill>
                  <a:schemeClr val="bg1"/>
                </a:solidFill>
              </a:rPr>
              <a:t>Substance abuse treatment for adults and adolescents </a:t>
            </a:r>
          </a:p>
          <a:p>
            <a:r>
              <a:rPr lang="en-US" sz="3800" dirty="0">
                <a:solidFill>
                  <a:schemeClr val="bg1"/>
                </a:solidFill>
              </a:rPr>
              <a:t>Mental health counseling</a:t>
            </a:r>
          </a:p>
          <a:p>
            <a:r>
              <a:rPr lang="en-US" sz="3800" dirty="0">
                <a:solidFill>
                  <a:schemeClr val="bg1"/>
                </a:solidFill>
              </a:rPr>
              <a:t>Palliative care for end of life patients</a:t>
            </a:r>
          </a:p>
          <a:p>
            <a:r>
              <a:rPr lang="en-US" sz="3800" dirty="0">
                <a:solidFill>
                  <a:schemeClr val="bg1"/>
                </a:solidFill>
              </a:rPr>
              <a:t>Advocates for abused and neglected children</a:t>
            </a:r>
          </a:p>
          <a:p>
            <a:r>
              <a:rPr lang="en-US" sz="3800" dirty="0">
                <a:solidFill>
                  <a:schemeClr val="bg1"/>
                </a:solidFill>
              </a:rPr>
              <a:t>Medical hospitality house</a:t>
            </a:r>
          </a:p>
          <a:p>
            <a:r>
              <a:rPr lang="en-US" sz="3800" dirty="0">
                <a:solidFill>
                  <a:schemeClr val="bg1"/>
                </a:solidFill>
              </a:rPr>
              <a:t>Youth vegetable garden</a:t>
            </a:r>
          </a:p>
          <a:p>
            <a:r>
              <a:rPr lang="en-US" sz="3800" dirty="0">
                <a:solidFill>
                  <a:schemeClr val="bg1"/>
                </a:solidFill>
              </a:rPr>
              <a:t>Trauma services for victims of sexual assault</a:t>
            </a:r>
          </a:p>
          <a:p>
            <a:r>
              <a:rPr lang="en-US" sz="3800" dirty="0">
                <a:solidFill>
                  <a:schemeClr val="bg1"/>
                </a:solidFill>
              </a:rPr>
              <a:t>Suicide intervention</a:t>
            </a:r>
          </a:p>
          <a:p>
            <a:r>
              <a:rPr lang="en-US" sz="3800" dirty="0">
                <a:solidFill>
                  <a:schemeClr val="bg1"/>
                </a:solidFill>
              </a:rPr>
              <a:t>Shelter for women and children from domestic violence</a:t>
            </a:r>
          </a:p>
          <a:p>
            <a:r>
              <a:rPr lang="en-US" sz="3800" dirty="0">
                <a:solidFill>
                  <a:schemeClr val="bg1"/>
                </a:solidFill>
              </a:rPr>
              <a:t>Meals delivered to elderly and disabled</a:t>
            </a:r>
          </a:p>
          <a:p>
            <a:r>
              <a:rPr lang="en-US" sz="3800" dirty="0">
                <a:solidFill>
                  <a:schemeClr val="bg1"/>
                </a:solidFill>
              </a:rPr>
              <a:t>Men’s residential treatment facility</a:t>
            </a:r>
          </a:p>
          <a:p>
            <a:r>
              <a:rPr lang="en-US" sz="3800" dirty="0">
                <a:solidFill>
                  <a:schemeClr val="bg1"/>
                </a:solidFill>
              </a:rPr>
              <a:t>Physical, occupational, and speech therapies</a:t>
            </a:r>
          </a:p>
          <a:p>
            <a:r>
              <a:rPr lang="en-US" sz="3800" dirty="0">
                <a:solidFill>
                  <a:schemeClr val="bg1"/>
                </a:solidFill>
              </a:rPr>
              <a:t>K.I.D.D. ABA (applied behavior analysis) treatment</a:t>
            </a:r>
          </a:p>
          <a:p>
            <a:r>
              <a:rPr lang="en-US" sz="3800" dirty="0">
                <a:solidFill>
                  <a:schemeClr val="bg1"/>
                </a:solidFill>
              </a:rPr>
              <a:t>Equine assisted growth and learning </a:t>
            </a:r>
            <a:r>
              <a:rPr lang="en-US" sz="3800" dirty="0" err="1">
                <a:solidFill>
                  <a:schemeClr val="bg1"/>
                </a:solidFill>
              </a:rPr>
              <a:t>assoc</a:t>
            </a:r>
            <a:r>
              <a:rPr lang="en-US" sz="3800" dirty="0">
                <a:solidFill>
                  <a:schemeClr val="bg1"/>
                </a:solidFill>
              </a:rPr>
              <a:t> (EAGALA) services </a:t>
            </a:r>
          </a:p>
          <a:p>
            <a:r>
              <a:rPr lang="en-US" sz="3800" dirty="0">
                <a:solidFill>
                  <a:schemeClr val="bg1"/>
                </a:solidFill>
              </a:rPr>
              <a:t>Hippotherapy and therapeutic riding </a:t>
            </a:r>
          </a:p>
          <a:p>
            <a:endParaRPr lang="en-US" sz="2400" dirty="0"/>
          </a:p>
        </p:txBody>
      </p:sp>
      <p:pic>
        <p:nvPicPr>
          <p:cNvPr id="9" name="Picture 8" descr="Nurse holding patient's hand">
            <a:extLst>
              <a:ext uri="{FF2B5EF4-FFF2-40B4-BE49-F238E27FC236}">
                <a16:creationId xmlns:a16="http://schemas.microsoft.com/office/drawing/2014/main" id="{81337B73-05B5-4035-A319-1E4EA030959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22738" y="491616"/>
            <a:ext cx="11746523" cy="6318400"/>
          </a:xfrm>
          <a:prstGeom prst="rect">
            <a:avLst/>
          </a:prstGeom>
          <a:effectLst>
            <a:softEdge rad="355600"/>
          </a:effectLst>
        </p:spPr>
      </p:pic>
    </p:spTree>
    <p:extLst>
      <p:ext uri="{BB962C8B-B14F-4D97-AF65-F5344CB8AC3E}">
        <p14:creationId xmlns:p14="http://schemas.microsoft.com/office/powerpoint/2010/main" val="118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46A4-2C7A-43CC-AD53-92F5E9CBEC32}"/>
              </a:ext>
            </a:extLst>
          </p:cNvPr>
          <p:cNvSpPr>
            <a:spLocks noGrp="1"/>
          </p:cNvSpPr>
          <p:nvPr>
            <p:ph type="title"/>
          </p:nvPr>
        </p:nvSpPr>
        <p:spPr>
          <a:xfrm rot="16200000">
            <a:off x="-2260331" y="2151148"/>
            <a:ext cx="7374137" cy="2555706"/>
          </a:xfrm>
        </p:spPr>
        <p:txBody>
          <a:bodyPr>
            <a:normAutofit/>
          </a:bodyPr>
          <a:lstStyle/>
          <a:p>
            <a:pPr algn="ctr"/>
            <a:r>
              <a:rPr lang="en-US" sz="10000" dirty="0">
                <a:gradFill>
                  <a:gsLst>
                    <a:gs pos="40000">
                      <a:srgbClr val="F2550E"/>
                    </a:gs>
                    <a:gs pos="100000">
                      <a:srgbClr val="FFC000"/>
                    </a:gs>
                  </a:gsLst>
                  <a:lin ang="5400000" scaled="1"/>
                </a:gra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Education</a:t>
            </a:r>
          </a:p>
        </p:txBody>
      </p:sp>
      <p:sp>
        <p:nvSpPr>
          <p:cNvPr id="5" name="Content Placeholder 4">
            <a:extLst>
              <a:ext uri="{FF2B5EF4-FFF2-40B4-BE49-F238E27FC236}">
                <a16:creationId xmlns:a16="http://schemas.microsoft.com/office/drawing/2014/main" id="{01741E23-ECF3-4AB9-9DE8-05E5DA189E83}"/>
              </a:ext>
            </a:extLst>
          </p:cNvPr>
          <p:cNvSpPr>
            <a:spLocks noGrp="1"/>
          </p:cNvSpPr>
          <p:nvPr>
            <p:ph idx="1"/>
          </p:nvPr>
        </p:nvSpPr>
        <p:spPr>
          <a:xfrm>
            <a:off x="4447308" y="591344"/>
            <a:ext cx="6906491" cy="5585619"/>
          </a:xfrm>
        </p:spPr>
        <p:txBody>
          <a:bodyPr anchor="ctr">
            <a:normAutofit fontScale="70000" lnSpcReduction="20000"/>
          </a:bodyPr>
          <a:lstStyle/>
          <a:p>
            <a:pPr marL="0" indent="0" algn="ctr">
              <a:buNone/>
            </a:pPr>
            <a:r>
              <a:rPr lang="en-US" sz="4000" b="1">
                <a:solidFill>
                  <a:schemeClr val="bg1"/>
                </a:solidFill>
              </a:rPr>
              <a:t>We work to help children, youth, and adults achieve their full potential.</a:t>
            </a:r>
          </a:p>
          <a:p>
            <a:endParaRPr lang="en-US" sz="4000">
              <a:solidFill>
                <a:schemeClr val="bg1"/>
              </a:solidFill>
            </a:endParaRPr>
          </a:p>
          <a:p>
            <a:r>
              <a:rPr lang="en-US" sz="4000">
                <a:solidFill>
                  <a:schemeClr val="bg1"/>
                </a:solidFill>
              </a:rPr>
              <a:t>GED preparation </a:t>
            </a:r>
          </a:p>
          <a:p>
            <a:r>
              <a:rPr lang="en-US" sz="4000">
                <a:solidFill>
                  <a:schemeClr val="bg1"/>
                </a:solidFill>
              </a:rPr>
              <a:t>ESL (English as a second language) classes</a:t>
            </a:r>
          </a:p>
          <a:p>
            <a:r>
              <a:rPr lang="en-US" sz="4000">
                <a:solidFill>
                  <a:schemeClr val="bg1"/>
                </a:solidFill>
              </a:rPr>
              <a:t>After school programs</a:t>
            </a:r>
          </a:p>
          <a:p>
            <a:r>
              <a:rPr lang="en-US" sz="4000">
                <a:solidFill>
                  <a:schemeClr val="bg1"/>
                </a:solidFill>
              </a:rPr>
              <a:t>Summer day camps</a:t>
            </a:r>
          </a:p>
          <a:p>
            <a:r>
              <a:rPr lang="en-US" sz="4000">
                <a:solidFill>
                  <a:schemeClr val="bg1"/>
                </a:solidFill>
              </a:rPr>
              <a:t>Leadership and mentoring</a:t>
            </a:r>
          </a:p>
          <a:p>
            <a:r>
              <a:rPr lang="en-US" sz="4000">
                <a:solidFill>
                  <a:schemeClr val="bg1"/>
                </a:solidFill>
              </a:rPr>
              <a:t>Character and skill building</a:t>
            </a:r>
          </a:p>
          <a:p>
            <a:r>
              <a:rPr lang="en-US" sz="4000">
                <a:solidFill>
                  <a:schemeClr val="bg1"/>
                </a:solidFill>
              </a:rPr>
              <a:t>Special needs vocational training</a:t>
            </a:r>
          </a:p>
          <a:p>
            <a:r>
              <a:rPr lang="en-US" sz="4000">
                <a:solidFill>
                  <a:schemeClr val="bg1"/>
                </a:solidFill>
              </a:rPr>
              <a:t>Adult basic training</a:t>
            </a:r>
          </a:p>
          <a:p>
            <a:r>
              <a:rPr lang="en-US" sz="4000">
                <a:solidFill>
                  <a:schemeClr val="bg1"/>
                </a:solidFill>
              </a:rPr>
              <a:t>Tutoring services</a:t>
            </a:r>
          </a:p>
          <a:p>
            <a:r>
              <a:rPr lang="en-US" sz="4000">
                <a:solidFill>
                  <a:schemeClr val="bg1"/>
                </a:solidFill>
              </a:rPr>
              <a:t>Youth literacy program</a:t>
            </a:r>
          </a:p>
          <a:p>
            <a:endParaRPr lang="en-US" sz="2400" dirty="0"/>
          </a:p>
        </p:txBody>
      </p:sp>
      <p:pic>
        <p:nvPicPr>
          <p:cNvPr id="4" name="Picture 3" descr="Children using computer">
            <a:extLst>
              <a:ext uri="{FF2B5EF4-FFF2-40B4-BE49-F238E27FC236}">
                <a16:creationId xmlns:a16="http://schemas.microsoft.com/office/drawing/2014/main" id="{D795BA78-F1FD-4B98-8479-1F20FA77641F}"/>
              </a:ext>
            </a:extLst>
          </p:cNvPr>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2492477" y="591344"/>
            <a:ext cx="9699523" cy="6858000"/>
          </a:xfrm>
          <a:prstGeom prst="rect">
            <a:avLst/>
          </a:prstGeom>
          <a:effectLst>
            <a:softEdge rad="635000"/>
          </a:effectLst>
        </p:spPr>
      </p:pic>
    </p:spTree>
    <p:extLst>
      <p:ext uri="{BB962C8B-B14F-4D97-AF65-F5344CB8AC3E}">
        <p14:creationId xmlns:p14="http://schemas.microsoft.com/office/powerpoint/2010/main" val="9313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741E23-ECF3-4AB9-9DE8-05E5DA189E83}"/>
              </a:ext>
            </a:extLst>
          </p:cNvPr>
          <p:cNvSpPr>
            <a:spLocks noGrp="1"/>
          </p:cNvSpPr>
          <p:nvPr>
            <p:ph idx="1"/>
          </p:nvPr>
        </p:nvSpPr>
        <p:spPr>
          <a:xfrm>
            <a:off x="4519564" y="636190"/>
            <a:ext cx="6906491" cy="5585619"/>
          </a:xfrm>
        </p:spPr>
        <p:txBody>
          <a:bodyPr anchor="ctr">
            <a:normAutofit/>
          </a:bodyPr>
          <a:lstStyle/>
          <a:p>
            <a:pPr marL="0" indent="0">
              <a:buNone/>
            </a:pPr>
            <a:r>
              <a:rPr lang="en-US" sz="4000" b="1" dirty="0">
                <a:solidFill>
                  <a:schemeClr val="bg1"/>
                </a:solidFill>
              </a:rPr>
              <a:t>We work to promote financial stability and independence.</a:t>
            </a:r>
          </a:p>
          <a:p>
            <a:endParaRPr lang="en-US" sz="2400" dirty="0">
              <a:solidFill>
                <a:schemeClr val="bg1"/>
              </a:solidFill>
            </a:endParaRPr>
          </a:p>
          <a:p>
            <a:r>
              <a:rPr lang="en-US" sz="2400" dirty="0">
                <a:solidFill>
                  <a:schemeClr val="bg1"/>
                </a:solidFill>
              </a:rPr>
              <a:t>Housing, rent and utility assistance</a:t>
            </a:r>
          </a:p>
          <a:p>
            <a:r>
              <a:rPr lang="en-US" sz="2400" dirty="0">
                <a:solidFill>
                  <a:schemeClr val="bg1"/>
                </a:solidFill>
              </a:rPr>
              <a:t>Disaster and crisis assistance</a:t>
            </a:r>
          </a:p>
          <a:p>
            <a:r>
              <a:rPr lang="en-US" sz="2400" dirty="0">
                <a:solidFill>
                  <a:schemeClr val="bg1"/>
                </a:solidFill>
              </a:rPr>
              <a:t>Food pantry</a:t>
            </a:r>
          </a:p>
          <a:p>
            <a:r>
              <a:rPr lang="en-US" sz="2400" dirty="0">
                <a:solidFill>
                  <a:schemeClr val="bg1"/>
                </a:solidFill>
              </a:rPr>
              <a:t>Childcare assistance</a:t>
            </a:r>
          </a:p>
          <a:p>
            <a:r>
              <a:rPr lang="en-US" sz="2400" dirty="0">
                <a:solidFill>
                  <a:schemeClr val="bg1"/>
                </a:solidFill>
              </a:rPr>
              <a:t>Clothing and household items vouchers</a:t>
            </a:r>
          </a:p>
          <a:p>
            <a:r>
              <a:rPr lang="en-US" sz="2400" dirty="0">
                <a:solidFill>
                  <a:schemeClr val="bg1"/>
                </a:solidFill>
              </a:rPr>
              <a:t>Volunteer individual tax assistance</a:t>
            </a:r>
          </a:p>
          <a:p>
            <a:endParaRPr lang="en-US" sz="2400" dirty="0"/>
          </a:p>
        </p:txBody>
      </p:sp>
      <p:sp>
        <p:nvSpPr>
          <p:cNvPr id="9" name="Title 1">
            <a:extLst>
              <a:ext uri="{FF2B5EF4-FFF2-40B4-BE49-F238E27FC236}">
                <a16:creationId xmlns:a16="http://schemas.microsoft.com/office/drawing/2014/main" id="{01D2CD8F-F8E6-4947-8BF2-3FB5AD3D149B}"/>
              </a:ext>
            </a:extLst>
          </p:cNvPr>
          <p:cNvSpPr txBox="1">
            <a:spLocks/>
          </p:cNvSpPr>
          <p:nvPr/>
        </p:nvSpPr>
        <p:spPr>
          <a:xfrm rot="16200000">
            <a:off x="-1571014" y="2268541"/>
            <a:ext cx="7374137" cy="255570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dirty="0">
                <a:gradFill>
                  <a:gsLst>
                    <a:gs pos="40000">
                      <a:srgbClr val="F2550E"/>
                    </a:gs>
                    <a:gs pos="100000">
                      <a:srgbClr val="FFC000"/>
                    </a:gs>
                  </a:gsLst>
                  <a:lin ang="5400000" scaled="1"/>
                </a:gra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Financial</a:t>
            </a:r>
            <a:r>
              <a:rPr lang="en-US" sz="10000" dirty="0">
                <a:gradFill>
                  <a:gsLst>
                    <a:gs pos="40000">
                      <a:srgbClr val="F2550E"/>
                    </a:gs>
                    <a:gs pos="100000">
                      <a:srgbClr val="FFC000"/>
                    </a:gs>
                  </a:gsLst>
                  <a:lin ang="5400000" scaled="1"/>
                </a:gradFill>
                <a:latin typeface="Aharoni" panose="020B0604020202020204" pitchFamily="2" charset="-79"/>
                <a:cs typeface="Aharoni" panose="020B0604020202020204" pitchFamily="2" charset="-79"/>
              </a:rPr>
              <a:t> </a:t>
            </a:r>
            <a:r>
              <a:rPr lang="en-US" sz="10000" dirty="0">
                <a:gradFill>
                  <a:gsLst>
                    <a:gs pos="40000">
                      <a:srgbClr val="F2550E"/>
                    </a:gs>
                    <a:gs pos="100000">
                      <a:srgbClr val="FFC000"/>
                    </a:gs>
                  </a:gsLst>
                  <a:lin ang="5400000" scaled="1"/>
                </a:gra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Stability</a:t>
            </a:r>
          </a:p>
        </p:txBody>
      </p:sp>
      <p:pic>
        <p:nvPicPr>
          <p:cNvPr id="11" name="Picture 10" descr="Close-up of a calculator keypad">
            <a:extLst>
              <a:ext uri="{FF2B5EF4-FFF2-40B4-BE49-F238E27FC236}">
                <a16:creationId xmlns:a16="http://schemas.microsoft.com/office/drawing/2014/main" id="{99E6A91F-D897-4AD3-8C81-DC8E0790E7F8}"/>
              </a:ext>
            </a:extLst>
          </p:cNvPr>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2561028" y="1188263"/>
            <a:ext cx="10350172" cy="6858000"/>
          </a:xfrm>
          <a:prstGeom prst="rect">
            <a:avLst/>
          </a:prstGeom>
          <a:effectLst>
            <a:softEdge rad="635000"/>
          </a:effectLst>
        </p:spPr>
      </p:pic>
    </p:spTree>
    <p:extLst>
      <p:ext uri="{BB962C8B-B14F-4D97-AF65-F5344CB8AC3E}">
        <p14:creationId xmlns:p14="http://schemas.microsoft.com/office/powerpoint/2010/main" val="276065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A3537-C1C1-4324-8773-81A083A695AD}"/>
              </a:ext>
            </a:extLst>
          </p:cNvPr>
          <p:cNvSpPr>
            <a:spLocks noGrp="1"/>
          </p:cNvSpPr>
          <p:nvPr>
            <p:ph sz="half" idx="1"/>
          </p:nvPr>
        </p:nvSpPr>
        <p:spPr>
          <a:xfrm>
            <a:off x="840176" y="2442358"/>
            <a:ext cx="4472947" cy="2959777"/>
          </a:xfrm>
        </p:spPr>
        <p:txBody>
          <a:bodyPr anchor="t">
            <a:normAutofit lnSpcReduction="10000"/>
          </a:bodyPr>
          <a:lstStyle/>
          <a:p>
            <a:r>
              <a:rPr lang="en-US" sz="1900" dirty="0">
                <a:solidFill>
                  <a:schemeClr val="bg1"/>
                </a:solidFill>
              </a:rPr>
              <a:t>113,880 hot meals for the elderly residents</a:t>
            </a:r>
          </a:p>
          <a:p>
            <a:r>
              <a:rPr lang="en-US" sz="1900" dirty="0">
                <a:solidFill>
                  <a:schemeClr val="bg1"/>
                </a:solidFill>
              </a:rPr>
              <a:t>60 families received palliative services</a:t>
            </a:r>
          </a:p>
          <a:p>
            <a:r>
              <a:rPr lang="en-US" sz="1900" dirty="0">
                <a:solidFill>
                  <a:schemeClr val="bg1"/>
                </a:solidFill>
              </a:rPr>
              <a:t>597 children housed, fed, and made safe</a:t>
            </a:r>
          </a:p>
          <a:p>
            <a:r>
              <a:rPr lang="en-US" sz="1900" dirty="0">
                <a:solidFill>
                  <a:schemeClr val="bg1"/>
                </a:solidFill>
              </a:rPr>
              <a:t>39 individuals received GED assistance</a:t>
            </a:r>
          </a:p>
          <a:p>
            <a:r>
              <a:rPr lang="en-US" sz="1900" dirty="0">
                <a:solidFill>
                  <a:schemeClr val="bg1"/>
                </a:solidFill>
              </a:rPr>
              <a:t>728 clients received trauma and crisis support </a:t>
            </a:r>
          </a:p>
          <a:p>
            <a:r>
              <a:rPr lang="en-US" sz="1900" dirty="0">
                <a:solidFill>
                  <a:schemeClr val="bg1"/>
                </a:solidFill>
              </a:rPr>
              <a:t>95 women and children provided refuge from domestic violence</a:t>
            </a:r>
          </a:p>
          <a:p>
            <a:endParaRPr lang="en-US" sz="1900" dirty="0">
              <a:solidFill>
                <a:schemeClr val="bg1"/>
              </a:solidFill>
            </a:endParaRPr>
          </a:p>
        </p:txBody>
      </p:sp>
      <p:sp>
        <p:nvSpPr>
          <p:cNvPr id="4" name="Content Placeholder 3">
            <a:extLst>
              <a:ext uri="{FF2B5EF4-FFF2-40B4-BE49-F238E27FC236}">
                <a16:creationId xmlns:a16="http://schemas.microsoft.com/office/drawing/2014/main" id="{69E8F8A3-0B69-4DBD-BC68-F6128A4EEDB7}"/>
              </a:ext>
            </a:extLst>
          </p:cNvPr>
          <p:cNvSpPr>
            <a:spLocks noGrp="1"/>
          </p:cNvSpPr>
          <p:nvPr>
            <p:ph sz="half" idx="2"/>
          </p:nvPr>
        </p:nvSpPr>
        <p:spPr>
          <a:xfrm>
            <a:off x="6313234" y="2484415"/>
            <a:ext cx="4292594" cy="2959778"/>
          </a:xfrm>
        </p:spPr>
        <p:txBody>
          <a:bodyPr anchor="t">
            <a:normAutofit lnSpcReduction="10000"/>
          </a:bodyPr>
          <a:lstStyle/>
          <a:p>
            <a:r>
              <a:rPr lang="en-US" sz="1900" dirty="0">
                <a:solidFill>
                  <a:schemeClr val="bg1"/>
                </a:solidFill>
              </a:rPr>
              <a:t>194 residents received alcohol / drug counseling and treatment</a:t>
            </a:r>
          </a:p>
          <a:p>
            <a:r>
              <a:rPr lang="en-US" sz="1900" dirty="0">
                <a:solidFill>
                  <a:schemeClr val="bg1"/>
                </a:solidFill>
              </a:rPr>
              <a:t>222 residents received counseling for mental health issues</a:t>
            </a:r>
          </a:p>
          <a:p>
            <a:r>
              <a:rPr lang="en-US" sz="1900" dirty="0">
                <a:solidFill>
                  <a:schemeClr val="bg1"/>
                </a:solidFill>
              </a:rPr>
              <a:t>1,029 disabled residents served</a:t>
            </a:r>
          </a:p>
          <a:p>
            <a:r>
              <a:rPr lang="en-US" sz="1900" dirty="0">
                <a:solidFill>
                  <a:schemeClr val="bg1"/>
                </a:solidFill>
              </a:rPr>
              <a:t>8,715 residents provided food, clothing, utility, and rent assistance</a:t>
            </a:r>
          </a:p>
          <a:p>
            <a:r>
              <a:rPr lang="en-US" sz="1900" dirty="0">
                <a:solidFill>
                  <a:schemeClr val="bg1"/>
                </a:solidFill>
              </a:rPr>
              <a:t>42 residents provided with </a:t>
            </a:r>
            <a:r>
              <a:rPr lang="en-US" sz="1900">
                <a:solidFill>
                  <a:schemeClr val="bg1"/>
                </a:solidFill>
              </a:rPr>
              <a:t>occupational therapy</a:t>
            </a:r>
            <a:endParaRPr lang="en-US" sz="1900" dirty="0">
              <a:solidFill>
                <a:schemeClr val="bg1"/>
              </a:solidFill>
            </a:endParaRPr>
          </a:p>
          <a:p>
            <a:endParaRPr lang="en-US" sz="1700" dirty="0">
              <a:solidFill>
                <a:schemeClr val="bg1"/>
              </a:solidFill>
            </a:endParaRPr>
          </a:p>
        </p:txBody>
      </p:sp>
      <p:sp>
        <p:nvSpPr>
          <p:cNvPr id="7" name="Title 1">
            <a:extLst>
              <a:ext uri="{FF2B5EF4-FFF2-40B4-BE49-F238E27FC236}">
                <a16:creationId xmlns:a16="http://schemas.microsoft.com/office/drawing/2014/main" id="{380B388D-87B6-46E8-BB99-37B6DF01A814}"/>
              </a:ext>
            </a:extLst>
          </p:cNvPr>
          <p:cNvSpPr txBox="1">
            <a:spLocks/>
          </p:cNvSpPr>
          <p:nvPr/>
        </p:nvSpPr>
        <p:spPr>
          <a:xfrm>
            <a:off x="944600" y="192089"/>
            <a:ext cx="10302799" cy="1881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accent6"/>
                </a:solidFill>
                <a:effectLst>
                  <a:outerShdw blurRad="38100" dist="38100" dir="2700000" algn="tl">
                    <a:srgbClr val="000000">
                      <a:alpha val="43137"/>
                    </a:srgbClr>
                  </a:outerShdw>
                </a:effectLst>
                <a:latin typeface="Arial Black" panose="020B0A04020102020204" pitchFamily="34" charset="0"/>
              </a:rPr>
              <a:t>Orange County Community Impact</a:t>
            </a:r>
          </a:p>
        </p:txBody>
      </p:sp>
      <p:sp>
        <p:nvSpPr>
          <p:cNvPr id="2" name="TextBox 1">
            <a:extLst>
              <a:ext uri="{FF2B5EF4-FFF2-40B4-BE49-F238E27FC236}">
                <a16:creationId xmlns:a16="http://schemas.microsoft.com/office/drawing/2014/main" id="{D9420361-A0B1-4247-BB3C-33843454EEF6}"/>
              </a:ext>
            </a:extLst>
          </p:cNvPr>
          <p:cNvSpPr txBox="1"/>
          <p:nvPr/>
        </p:nvSpPr>
        <p:spPr>
          <a:xfrm>
            <a:off x="2547973" y="5195459"/>
            <a:ext cx="7096051" cy="1318181"/>
          </a:xfrm>
          <a:prstGeom prst="rect">
            <a:avLst/>
          </a:prstGeom>
          <a:noFill/>
        </p:spPr>
        <p:txBody>
          <a:bodyPr wrap="square" rtlCol="0">
            <a:spAutoFit/>
          </a:bodyPr>
          <a:lstStyle/>
          <a:p>
            <a:pPr algn="ctr">
              <a:lnSpc>
                <a:spcPct val="150000"/>
              </a:lnSpc>
            </a:pPr>
            <a:r>
              <a:rPr lang="en-US" sz="2800" b="1" dirty="0">
                <a:effectLst>
                  <a:outerShdw blurRad="38100" dist="38100" dir="2700000" algn="tl">
                    <a:srgbClr val="000000">
                      <a:alpha val="43137"/>
                    </a:srgbClr>
                  </a:outerShdw>
                </a:effectLst>
              </a:rPr>
              <a:t>In 2020, more than 12,000 Orange County residents benefited from our funded services</a:t>
            </a:r>
          </a:p>
        </p:txBody>
      </p:sp>
    </p:spTree>
    <p:extLst>
      <p:ext uri="{BB962C8B-B14F-4D97-AF65-F5344CB8AC3E}">
        <p14:creationId xmlns:p14="http://schemas.microsoft.com/office/powerpoint/2010/main" val="21535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0B388D-87B6-46E8-BB99-37B6DF01A814}"/>
              </a:ext>
            </a:extLst>
          </p:cNvPr>
          <p:cNvSpPr txBox="1">
            <a:spLocks/>
          </p:cNvSpPr>
          <p:nvPr/>
        </p:nvSpPr>
        <p:spPr>
          <a:xfrm>
            <a:off x="1648976" y="857670"/>
            <a:ext cx="889404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effectLst>
                  <a:outerShdw blurRad="38100" dist="38100" dir="2700000" algn="tl">
                    <a:srgbClr val="000000">
                      <a:alpha val="43137"/>
                    </a:srgbClr>
                  </a:outerShdw>
                </a:effectLst>
                <a:latin typeface="Arial Black" panose="020B0A04020102020204" pitchFamily="34" charset="0"/>
              </a:rPr>
              <a:t>Disaster / Crisis Relief</a:t>
            </a:r>
          </a:p>
        </p:txBody>
      </p:sp>
      <p:sp>
        <p:nvSpPr>
          <p:cNvPr id="2" name="TextBox 1">
            <a:extLst>
              <a:ext uri="{FF2B5EF4-FFF2-40B4-BE49-F238E27FC236}">
                <a16:creationId xmlns:a16="http://schemas.microsoft.com/office/drawing/2014/main" id="{D4570EA3-4826-4A9D-981B-22FEDA29BB2A}"/>
              </a:ext>
            </a:extLst>
          </p:cNvPr>
          <p:cNvSpPr txBox="1"/>
          <p:nvPr/>
        </p:nvSpPr>
        <p:spPr>
          <a:xfrm>
            <a:off x="1941512" y="2429698"/>
            <a:ext cx="8308976" cy="3330207"/>
          </a:xfrm>
          <a:prstGeom prst="rect">
            <a:avLst/>
          </a:prstGeom>
          <a:noFill/>
        </p:spPr>
        <p:txBody>
          <a:bodyPr wrap="square" rtlCol="0">
            <a:spAutoFit/>
          </a:bodyPr>
          <a:lstStyle/>
          <a:p>
            <a:pPr algn="ctr">
              <a:lnSpc>
                <a:spcPct val="150000"/>
              </a:lnSpc>
            </a:pPr>
            <a:r>
              <a:rPr lang="en-US" sz="3600" dirty="0">
                <a:solidFill>
                  <a:schemeClr val="accent5"/>
                </a:solidFill>
                <a:latin typeface="Arial Black" panose="020B0A04020102020204" pitchFamily="34" charset="0"/>
                <a:cs typeface="Arial" panose="020B0604020202020204" pitchFamily="34" charset="0"/>
              </a:rPr>
              <a:t>Nearly </a:t>
            </a:r>
            <a:r>
              <a:rPr lang="en-US" sz="3600" b="1" i="1" u="sng" dirty="0">
                <a:solidFill>
                  <a:schemeClr val="accent5"/>
                </a:solidFill>
                <a:latin typeface="Arial Black" panose="020B0A04020102020204" pitchFamily="34" charset="0"/>
                <a:cs typeface="Arial" panose="020B0604020202020204" pitchFamily="34" charset="0"/>
              </a:rPr>
              <a:t>$900,000 </a:t>
            </a:r>
            <a:r>
              <a:rPr lang="en-US" sz="3600" dirty="0">
                <a:solidFill>
                  <a:schemeClr val="accent5"/>
                </a:solidFill>
                <a:latin typeface="Arial Black" panose="020B0A04020102020204" pitchFamily="34" charset="0"/>
                <a:cs typeface="Arial" panose="020B0604020202020204" pitchFamily="34" charset="0"/>
              </a:rPr>
              <a:t>provided to our community for assistance after  Harvey, Imelda, Laura, Winter Storm Uri and COVID-19.</a:t>
            </a:r>
          </a:p>
        </p:txBody>
      </p:sp>
    </p:spTree>
    <p:extLst>
      <p:ext uri="{BB962C8B-B14F-4D97-AF65-F5344CB8AC3E}">
        <p14:creationId xmlns:p14="http://schemas.microsoft.com/office/powerpoint/2010/main" val="244541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45CDFAC-1DD9-4770-906A-74172F8933EB}"/>
              </a:ext>
            </a:extLst>
          </p:cNvPr>
          <p:cNvPicPr>
            <a:picLocks noChangeAspect="1"/>
          </p:cNvPicPr>
          <p:nvPr/>
        </p:nvPicPr>
        <p:blipFill rotWithShape="1">
          <a:blip r:embed="rId3">
            <a:extLst>
              <a:ext uri="{28A0092B-C50C-407E-A947-70E740481C1C}">
                <a14:useLocalDpi xmlns:a14="http://schemas.microsoft.com/office/drawing/2010/main" val="0"/>
              </a:ext>
            </a:extLst>
          </a:blip>
          <a:srcRect l="3011" r="8101"/>
          <a:stretch/>
        </p:blipFill>
        <p:spPr>
          <a:xfrm>
            <a:off x="0" y="0"/>
            <a:ext cx="12191980" cy="6857990"/>
          </a:xfrm>
          <a:prstGeom prst="rect">
            <a:avLst/>
          </a:prstGeom>
          <a:solidFill>
            <a:srgbClr val="FFFFFF">
              <a:shade val="85000"/>
            </a:srgbClr>
          </a:solidFill>
        </p:spPr>
      </p:pic>
      <p:sp>
        <p:nvSpPr>
          <p:cNvPr id="12" name="Freeform: Shape 11">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829DAB2D-1783-4BEC-A0B7-9D1F89BF1515}"/>
              </a:ext>
            </a:extLst>
          </p:cNvPr>
          <p:cNvSpPr txBox="1"/>
          <p:nvPr/>
        </p:nvSpPr>
        <p:spPr>
          <a:xfrm>
            <a:off x="853949" y="4161760"/>
            <a:ext cx="8315452" cy="1743739"/>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dirty="0">
                <a:solidFill>
                  <a:srgbClr val="FFC000"/>
                </a:solidFill>
                <a:effectLst>
                  <a:outerShdw blurRad="38100" dist="38100" dir="2700000" algn="tl">
                    <a:srgbClr val="000000">
                      <a:alpha val="43137"/>
                    </a:srgbClr>
                  </a:outerShdw>
                </a:effectLst>
                <a:latin typeface="Arial Black" panose="020B0A04020102020204" pitchFamily="34" charset="0"/>
                <a:ea typeface="+mj-ea"/>
                <a:cs typeface="+mj-cs"/>
              </a:rPr>
              <a:t>1,400 Volunteer Hours Provided in 2020</a:t>
            </a:r>
          </a:p>
        </p:txBody>
      </p:sp>
    </p:spTree>
    <p:extLst>
      <p:ext uri="{BB962C8B-B14F-4D97-AF65-F5344CB8AC3E}">
        <p14:creationId xmlns:p14="http://schemas.microsoft.com/office/powerpoint/2010/main" val="16582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1533</TotalTime>
  <Words>897</Words>
  <Application>Microsoft Office PowerPoint</Application>
  <PresentationFormat>Widescreen</PresentationFormat>
  <Paragraphs>121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&amp;quot</vt:lpstr>
      <vt:lpstr>Aharoni</vt:lpstr>
      <vt:lpstr>Arial</vt:lpstr>
      <vt:lpstr>Arial Black</vt:lpstr>
      <vt:lpstr>Calibri</vt:lpstr>
      <vt:lpstr>Calibri Light</vt:lpstr>
      <vt:lpstr>Office Theme</vt:lpstr>
      <vt:lpstr>PowerPoint Presentation</vt:lpstr>
      <vt:lpstr>PowerPoint Presentation</vt:lpstr>
      <vt:lpstr>Much of this work is done through our  Partner Agencies </vt:lpstr>
      <vt:lpstr>Health </vt:lpstr>
      <vt:lpstr>Education</vt:lpstr>
      <vt:lpstr>PowerPoint Presentation</vt:lpstr>
      <vt:lpstr>PowerPoint Presentation</vt:lpstr>
      <vt:lpstr>PowerPoint Presentation</vt:lpstr>
      <vt:lpstr>PowerPoint Presentation</vt:lpstr>
      <vt:lpstr>In addition to the collaboration with our Partner Agencies, we have many other programs to support our community.</vt:lpstr>
      <vt:lpstr>PowerPoint Presentation</vt:lpstr>
      <vt:lpstr>Day of Caring</vt:lpstr>
      <vt:lpstr>PowerPoint Presentation</vt:lpstr>
      <vt:lpstr>Why donate through United Way?</vt:lpstr>
      <vt:lpstr>Your Dollars Make a Difference </vt:lpstr>
      <vt:lpstr>PowerPoint Presentation</vt:lpstr>
      <vt:lpstr>GIVE – Donate through your employer, online, or mail donations. ADVOCATE – Get informed, follow our social media, and share our posts. VOLUNTEER – Give your time and talents to our Partner Agencies and special events.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dc:creator>
  <cp:lastModifiedBy>Gibbens, Laci (L)</cp:lastModifiedBy>
  <cp:revision>45</cp:revision>
  <cp:lastPrinted>2021-09-01T19:27:55Z</cp:lastPrinted>
  <dcterms:created xsi:type="dcterms:W3CDTF">2021-08-08T00:52:45Z</dcterms:created>
  <dcterms:modified xsi:type="dcterms:W3CDTF">2021-09-09T18:48:38Z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ac0ad3-18d9-49e9-a80d-c985041778ba_Enabled">
    <vt:lpwstr>true</vt:lpwstr>
  </property>
  <property fmtid="{D5CDD505-2E9C-101B-9397-08002B2CF9AE}" pid="3" name="MSIP_Label_3aac0ad3-18d9-49e9-a80d-c985041778ba_SetDate">
    <vt:lpwstr>2021-09-09T18:46:45Z</vt:lpwstr>
  </property>
  <property fmtid="{D5CDD505-2E9C-101B-9397-08002B2CF9AE}" pid="4" name="MSIP_Label_3aac0ad3-18d9-49e9-a80d-c985041778ba_Method">
    <vt:lpwstr>Standard</vt:lpwstr>
  </property>
  <property fmtid="{D5CDD505-2E9C-101B-9397-08002B2CF9AE}" pid="5" name="MSIP_Label_3aac0ad3-18d9-49e9-a80d-c985041778ba_Name">
    <vt:lpwstr>General Business</vt:lpwstr>
  </property>
  <property fmtid="{D5CDD505-2E9C-101B-9397-08002B2CF9AE}" pid="6" name="MSIP_Label_3aac0ad3-18d9-49e9-a80d-c985041778ba_SiteId">
    <vt:lpwstr>c3e32f53-cb7f-4809-968d-1cc4ccc785fe</vt:lpwstr>
  </property>
  <property fmtid="{D5CDD505-2E9C-101B-9397-08002B2CF9AE}" pid="7" name="MSIP_Label_3aac0ad3-18d9-49e9-a80d-c985041778ba_ActionId">
    <vt:lpwstr>e2d982e0-c94a-421d-9803-b32820e91af9</vt:lpwstr>
  </property>
  <property fmtid="{D5CDD505-2E9C-101B-9397-08002B2CF9AE}" pid="8" name="MSIP_Label_3aac0ad3-18d9-49e9-a80d-c985041778ba_ContentBits">
    <vt:lpwstr>2</vt:lpwstr>
  </property>
</Properties>
</file>