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8" r:id="rId3"/>
    <p:sldId id="289" r:id="rId4"/>
    <p:sldId id="279" r:id="rId5"/>
    <p:sldId id="290" r:id="rId6"/>
    <p:sldId id="257" r:id="rId7"/>
    <p:sldId id="284" r:id="rId8"/>
    <p:sldId id="285" r:id="rId9"/>
    <p:sldId id="286" r:id="rId10"/>
    <p:sldId id="283" r:id="rId11"/>
    <p:sldId id="281" r:id="rId12"/>
    <p:sldId id="278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80DDE-8F8F-48A1-9CA8-87F1972D36A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C05A53-EC0F-47C7-867C-21952BC5E6AE}">
      <dgm:prSet/>
      <dgm:spPr/>
      <dgm:t>
        <a:bodyPr/>
        <a:lstStyle/>
        <a:p>
          <a:r>
            <a:rPr lang="en-US" dirty="0"/>
            <a:t>Be Prepared!</a:t>
          </a:r>
        </a:p>
      </dgm:t>
    </dgm:pt>
    <dgm:pt modelId="{03BFB2C2-699F-479A-82AC-D1181951CB4F}" type="parTrans" cxnId="{7A58F9E9-A194-4A9B-B98F-EF9BC2713574}">
      <dgm:prSet/>
      <dgm:spPr/>
      <dgm:t>
        <a:bodyPr/>
        <a:lstStyle/>
        <a:p>
          <a:endParaRPr lang="en-US"/>
        </a:p>
      </dgm:t>
    </dgm:pt>
    <dgm:pt modelId="{26AA0D05-B3AD-4EE5-905D-02A02399D244}" type="sibTrans" cxnId="{7A58F9E9-A194-4A9B-B98F-EF9BC2713574}">
      <dgm:prSet/>
      <dgm:spPr/>
      <dgm:t>
        <a:bodyPr/>
        <a:lstStyle/>
        <a:p>
          <a:endParaRPr lang="en-US"/>
        </a:p>
      </dgm:t>
    </dgm:pt>
    <dgm:pt modelId="{F6ECFB39-DFB9-4831-A3B1-E1D48593722D}">
      <dgm:prSet/>
      <dgm:spPr/>
      <dgm:t>
        <a:bodyPr/>
        <a:lstStyle/>
        <a:p>
          <a:r>
            <a:rPr lang="en-US" dirty="0"/>
            <a:t>Learn about the work that we do.  Work with your campaign teams.  Set a goal.  Make a plan.  </a:t>
          </a:r>
        </a:p>
      </dgm:t>
    </dgm:pt>
    <dgm:pt modelId="{9CD98926-D652-4B2E-AB55-459213310D70}" type="parTrans" cxnId="{8DD64D70-091C-4949-A028-AAC0654EDC82}">
      <dgm:prSet/>
      <dgm:spPr/>
      <dgm:t>
        <a:bodyPr/>
        <a:lstStyle/>
        <a:p>
          <a:endParaRPr lang="en-US"/>
        </a:p>
      </dgm:t>
    </dgm:pt>
    <dgm:pt modelId="{9494921C-608A-4525-AD18-724A76CA8233}" type="sibTrans" cxnId="{8DD64D70-091C-4949-A028-AAC0654EDC82}">
      <dgm:prSet/>
      <dgm:spPr/>
      <dgm:t>
        <a:bodyPr/>
        <a:lstStyle/>
        <a:p>
          <a:endParaRPr lang="en-US"/>
        </a:p>
      </dgm:t>
    </dgm:pt>
    <dgm:pt modelId="{8FCE673B-DFD8-4B1F-BEED-EE9FD765CBCB}">
      <dgm:prSet/>
      <dgm:spPr/>
      <dgm:t>
        <a:bodyPr/>
        <a:lstStyle/>
        <a:p>
          <a:r>
            <a:rPr lang="en-US" dirty="0"/>
            <a:t>Build Enthusiasm!</a:t>
          </a:r>
        </a:p>
      </dgm:t>
    </dgm:pt>
    <dgm:pt modelId="{035F3899-158B-4F36-9EB8-9196CB18F078}" type="parTrans" cxnId="{1016C976-5CE5-4E33-9D28-F41C2A578457}">
      <dgm:prSet/>
      <dgm:spPr/>
      <dgm:t>
        <a:bodyPr/>
        <a:lstStyle/>
        <a:p>
          <a:endParaRPr lang="en-US"/>
        </a:p>
      </dgm:t>
    </dgm:pt>
    <dgm:pt modelId="{294EEF7C-78CD-4DD9-B724-030748D5487E}" type="sibTrans" cxnId="{1016C976-5CE5-4E33-9D28-F41C2A578457}">
      <dgm:prSet/>
      <dgm:spPr/>
      <dgm:t>
        <a:bodyPr/>
        <a:lstStyle/>
        <a:p>
          <a:endParaRPr lang="en-US"/>
        </a:p>
      </dgm:t>
    </dgm:pt>
    <dgm:pt modelId="{E46F2F0F-D7A9-4D8D-8CD9-9F8A61C5CBCC}">
      <dgm:prSet/>
      <dgm:spPr/>
      <dgm:t>
        <a:bodyPr/>
        <a:lstStyle/>
        <a:p>
          <a:r>
            <a:rPr lang="en-US" dirty="0"/>
            <a:t>Hang posters around the office.  Spread the word about our efforts.  </a:t>
          </a:r>
          <a:r>
            <a:rPr lang="en-US"/>
            <a:t>Utilize emails, the Intranet, TVs, etc.</a:t>
          </a:r>
          <a:endParaRPr lang="en-US" dirty="0"/>
        </a:p>
      </dgm:t>
    </dgm:pt>
    <dgm:pt modelId="{BF72572F-0F8E-487A-AA3F-97E03468CB9E}" type="parTrans" cxnId="{B5D03DAC-4416-4464-826D-A6B73FFCC55C}">
      <dgm:prSet/>
      <dgm:spPr/>
      <dgm:t>
        <a:bodyPr/>
        <a:lstStyle/>
        <a:p>
          <a:endParaRPr lang="en-US"/>
        </a:p>
      </dgm:t>
    </dgm:pt>
    <dgm:pt modelId="{9252354F-A2C1-4A1E-A4B4-C8AC1A7FDAE5}" type="sibTrans" cxnId="{B5D03DAC-4416-4464-826D-A6B73FFCC55C}">
      <dgm:prSet/>
      <dgm:spPr/>
      <dgm:t>
        <a:bodyPr/>
        <a:lstStyle/>
        <a:p>
          <a:endParaRPr lang="en-US"/>
        </a:p>
      </dgm:t>
    </dgm:pt>
    <dgm:pt modelId="{92B22E71-6048-4CC6-9FA6-3A6622275BEB}">
      <dgm:prSet/>
      <dgm:spPr/>
      <dgm:t>
        <a:bodyPr/>
        <a:lstStyle/>
        <a:p>
          <a:r>
            <a:rPr lang="en-US" dirty="0"/>
            <a:t>Make the Ask!</a:t>
          </a:r>
        </a:p>
      </dgm:t>
    </dgm:pt>
    <dgm:pt modelId="{2FEC9E58-979C-4A2A-B9AF-0C846026455B}" type="parTrans" cxnId="{7B89BEA7-7C2C-4F6B-A318-9AAEF66A077B}">
      <dgm:prSet/>
      <dgm:spPr/>
      <dgm:t>
        <a:bodyPr/>
        <a:lstStyle/>
        <a:p>
          <a:endParaRPr lang="en-US"/>
        </a:p>
      </dgm:t>
    </dgm:pt>
    <dgm:pt modelId="{B478BDF7-AD91-459D-883F-6712578923AB}" type="sibTrans" cxnId="{7B89BEA7-7C2C-4F6B-A318-9AAEF66A077B}">
      <dgm:prSet/>
      <dgm:spPr/>
      <dgm:t>
        <a:bodyPr/>
        <a:lstStyle/>
        <a:p>
          <a:endParaRPr lang="en-US"/>
        </a:p>
      </dgm:t>
    </dgm:pt>
    <dgm:pt modelId="{5FA47BD1-6A16-474B-96F1-FA77FFD8A6CF}">
      <dgm:prSet/>
      <dgm:spPr/>
      <dgm:t>
        <a:bodyPr/>
        <a:lstStyle/>
        <a:p>
          <a:r>
            <a:rPr lang="en-US" dirty="0"/>
            <a:t>Distribute brochures and pledge sheets.  Ask for that $1 more.  </a:t>
          </a:r>
        </a:p>
      </dgm:t>
    </dgm:pt>
    <dgm:pt modelId="{48317A0B-7D25-4A66-A7B0-793F1929B2B4}" type="parTrans" cxnId="{60E08EB8-76A7-4346-B41D-DFB6603FAD99}">
      <dgm:prSet/>
      <dgm:spPr/>
      <dgm:t>
        <a:bodyPr/>
        <a:lstStyle/>
        <a:p>
          <a:endParaRPr lang="en-US"/>
        </a:p>
      </dgm:t>
    </dgm:pt>
    <dgm:pt modelId="{34465270-8272-4B61-921C-96F316F94CD9}" type="sibTrans" cxnId="{60E08EB8-76A7-4346-B41D-DFB6603FAD99}">
      <dgm:prSet/>
      <dgm:spPr/>
      <dgm:t>
        <a:bodyPr/>
        <a:lstStyle/>
        <a:p>
          <a:endParaRPr lang="en-US"/>
        </a:p>
      </dgm:t>
    </dgm:pt>
    <dgm:pt modelId="{08799F64-7275-4F30-8745-31990D43590A}">
      <dgm:prSet/>
      <dgm:spPr/>
      <dgm:t>
        <a:bodyPr/>
        <a:lstStyle/>
        <a:p>
          <a:r>
            <a:rPr lang="en-US" dirty="0"/>
            <a:t>Say Thank You!</a:t>
          </a:r>
        </a:p>
      </dgm:t>
    </dgm:pt>
    <dgm:pt modelId="{E7195512-7E56-48DC-9333-7B899AF2C256}" type="parTrans" cxnId="{3446E4F1-7FB0-4786-B080-0B01ECC9D42C}">
      <dgm:prSet/>
      <dgm:spPr/>
      <dgm:t>
        <a:bodyPr/>
        <a:lstStyle/>
        <a:p>
          <a:endParaRPr lang="en-US"/>
        </a:p>
      </dgm:t>
    </dgm:pt>
    <dgm:pt modelId="{0E9216EA-A3BD-4596-94C5-07B1357C144C}" type="sibTrans" cxnId="{3446E4F1-7FB0-4786-B080-0B01ECC9D42C}">
      <dgm:prSet/>
      <dgm:spPr/>
      <dgm:t>
        <a:bodyPr/>
        <a:lstStyle/>
        <a:p>
          <a:endParaRPr lang="en-US"/>
        </a:p>
      </dgm:t>
    </dgm:pt>
    <dgm:pt modelId="{A8B40250-C568-4593-9B97-9ADCECAEB849}">
      <dgm:prSet/>
      <dgm:spPr/>
      <dgm:t>
        <a:bodyPr/>
        <a:lstStyle/>
        <a:p>
          <a:r>
            <a:rPr lang="en-US" dirty="0"/>
            <a:t>Send an email or handwritten note.  </a:t>
          </a:r>
        </a:p>
      </dgm:t>
    </dgm:pt>
    <dgm:pt modelId="{04842E83-5632-41EF-8C33-CDBA96BBE0AB}" type="parTrans" cxnId="{65C71520-8853-43FF-92BA-62680444AE2B}">
      <dgm:prSet/>
      <dgm:spPr/>
      <dgm:t>
        <a:bodyPr/>
        <a:lstStyle/>
        <a:p>
          <a:endParaRPr lang="en-US"/>
        </a:p>
      </dgm:t>
    </dgm:pt>
    <dgm:pt modelId="{FDD8F100-1AC8-4799-BB37-CADB1874A191}" type="sibTrans" cxnId="{65C71520-8853-43FF-92BA-62680444AE2B}">
      <dgm:prSet/>
      <dgm:spPr/>
      <dgm:t>
        <a:bodyPr/>
        <a:lstStyle/>
        <a:p>
          <a:endParaRPr lang="en-US"/>
        </a:p>
      </dgm:t>
    </dgm:pt>
    <dgm:pt modelId="{C0137831-AB47-41A2-AAA6-2B411037492E}" type="pres">
      <dgm:prSet presAssocID="{7B480DDE-8F8F-48A1-9CA8-87F1972D36AE}" presName="Name0" presStyleCnt="0">
        <dgm:presLayoutVars>
          <dgm:dir/>
          <dgm:animLvl val="lvl"/>
          <dgm:resizeHandles val="exact"/>
        </dgm:presLayoutVars>
      </dgm:prSet>
      <dgm:spPr/>
    </dgm:pt>
    <dgm:pt modelId="{2D8B0AE4-B839-4D1D-8842-A45E17D4EADB}" type="pres">
      <dgm:prSet presAssocID="{08799F64-7275-4F30-8745-31990D43590A}" presName="boxAndChildren" presStyleCnt="0"/>
      <dgm:spPr/>
    </dgm:pt>
    <dgm:pt modelId="{BC448933-460F-4C54-A16B-04464E170A60}" type="pres">
      <dgm:prSet presAssocID="{08799F64-7275-4F30-8745-31990D43590A}" presName="parentTextBox" presStyleLbl="alignNode1" presStyleIdx="0" presStyleCnt="4"/>
      <dgm:spPr/>
    </dgm:pt>
    <dgm:pt modelId="{941BBD41-CAB1-42F3-9685-049EAEAD5C60}" type="pres">
      <dgm:prSet presAssocID="{08799F64-7275-4F30-8745-31990D43590A}" presName="descendantBox" presStyleLbl="bgAccFollowNode1" presStyleIdx="0" presStyleCnt="4"/>
      <dgm:spPr/>
    </dgm:pt>
    <dgm:pt modelId="{89E1C0BF-FCCD-46EE-92D4-499A39A891D4}" type="pres">
      <dgm:prSet presAssocID="{B478BDF7-AD91-459D-883F-6712578923AB}" presName="sp" presStyleCnt="0"/>
      <dgm:spPr/>
    </dgm:pt>
    <dgm:pt modelId="{BFDC0F24-B7DF-4019-9588-93709AEAE836}" type="pres">
      <dgm:prSet presAssocID="{92B22E71-6048-4CC6-9FA6-3A6622275BEB}" presName="arrowAndChildren" presStyleCnt="0"/>
      <dgm:spPr/>
    </dgm:pt>
    <dgm:pt modelId="{CE27BA5E-B026-4F19-9D37-728E0C4FD7AC}" type="pres">
      <dgm:prSet presAssocID="{92B22E71-6048-4CC6-9FA6-3A6622275BEB}" presName="parentTextArrow" presStyleLbl="node1" presStyleIdx="0" presStyleCnt="0"/>
      <dgm:spPr/>
    </dgm:pt>
    <dgm:pt modelId="{A88F9784-27AB-4182-94A6-86F9AD736067}" type="pres">
      <dgm:prSet presAssocID="{92B22E71-6048-4CC6-9FA6-3A6622275BEB}" presName="arrow" presStyleLbl="alignNode1" presStyleIdx="1" presStyleCnt="4"/>
      <dgm:spPr/>
    </dgm:pt>
    <dgm:pt modelId="{387BF0F9-B8B7-4D2A-9CDA-4D1ECFA87F44}" type="pres">
      <dgm:prSet presAssocID="{92B22E71-6048-4CC6-9FA6-3A6622275BEB}" presName="descendantArrow" presStyleLbl="bgAccFollowNode1" presStyleIdx="1" presStyleCnt="4"/>
      <dgm:spPr/>
    </dgm:pt>
    <dgm:pt modelId="{5F66C977-F25F-4AA3-9046-1D242B1A05E1}" type="pres">
      <dgm:prSet presAssocID="{294EEF7C-78CD-4DD9-B724-030748D5487E}" presName="sp" presStyleCnt="0"/>
      <dgm:spPr/>
    </dgm:pt>
    <dgm:pt modelId="{91D46ADB-E0FC-4CE3-81D6-08983900C2E6}" type="pres">
      <dgm:prSet presAssocID="{8FCE673B-DFD8-4B1F-BEED-EE9FD765CBCB}" presName="arrowAndChildren" presStyleCnt="0"/>
      <dgm:spPr/>
    </dgm:pt>
    <dgm:pt modelId="{3AFDCC88-842C-463E-AF3C-FAC242F115EE}" type="pres">
      <dgm:prSet presAssocID="{8FCE673B-DFD8-4B1F-BEED-EE9FD765CBCB}" presName="parentTextArrow" presStyleLbl="node1" presStyleIdx="0" presStyleCnt="0"/>
      <dgm:spPr/>
    </dgm:pt>
    <dgm:pt modelId="{DE6789A8-C51D-400A-B735-5F2B0E647DD3}" type="pres">
      <dgm:prSet presAssocID="{8FCE673B-DFD8-4B1F-BEED-EE9FD765CBCB}" presName="arrow" presStyleLbl="alignNode1" presStyleIdx="2" presStyleCnt="4"/>
      <dgm:spPr/>
    </dgm:pt>
    <dgm:pt modelId="{693FC86F-C980-4BE5-8484-24CDC7C69A8A}" type="pres">
      <dgm:prSet presAssocID="{8FCE673B-DFD8-4B1F-BEED-EE9FD765CBCB}" presName="descendantArrow" presStyleLbl="bgAccFollowNode1" presStyleIdx="2" presStyleCnt="4"/>
      <dgm:spPr/>
    </dgm:pt>
    <dgm:pt modelId="{9EB72440-C27E-40C9-90EB-220378340E32}" type="pres">
      <dgm:prSet presAssocID="{26AA0D05-B3AD-4EE5-905D-02A02399D244}" presName="sp" presStyleCnt="0"/>
      <dgm:spPr/>
    </dgm:pt>
    <dgm:pt modelId="{BEC9780A-805E-4922-A680-1EF2900C5969}" type="pres">
      <dgm:prSet presAssocID="{E2C05A53-EC0F-47C7-867C-21952BC5E6AE}" presName="arrowAndChildren" presStyleCnt="0"/>
      <dgm:spPr/>
    </dgm:pt>
    <dgm:pt modelId="{9EF9E68D-7BA5-4FDB-B3F9-44EB6AA1C628}" type="pres">
      <dgm:prSet presAssocID="{E2C05A53-EC0F-47C7-867C-21952BC5E6AE}" presName="parentTextArrow" presStyleLbl="node1" presStyleIdx="0" presStyleCnt="0"/>
      <dgm:spPr/>
    </dgm:pt>
    <dgm:pt modelId="{AC8E12BF-D817-4100-83BD-489F16E212EF}" type="pres">
      <dgm:prSet presAssocID="{E2C05A53-EC0F-47C7-867C-21952BC5E6AE}" presName="arrow" presStyleLbl="alignNode1" presStyleIdx="3" presStyleCnt="4"/>
      <dgm:spPr/>
    </dgm:pt>
    <dgm:pt modelId="{940BCBA6-AE99-4876-BA65-0B1646EAFF91}" type="pres">
      <dgm:prSet presAssocID="{E2C05A53-EC0F-47C7-867C-21952BC5E6AE}" presName="descendantArrow" presStyleLbl="bgAccFollowNode1" presStyleIdx="3" presStyleCnt="4"/>
      <dgm:spPr/>
    </dgm:pt>
  </dgm:ptLst>
  <dgm:cxnLst>
    <dgm:cxn modelId="{E2D84B02-5F7D-441A-B726-C0CD584A8C56}" type="presOf" srcId="{92B22E71-6048-4CC6-9FA6-3A6622275BEB}" destId="{A88F9784-27AB-4182-94A6-86F9AD736067}" srcOrd="1" destOrd="0" presId="urn:microsoft.com/office/officeart/2016/7/layout/VerticalDownArrowProcess"/>
    <dgm:cxn modelId="{6CB63611-D3F8-4F9A-996F-1A7EA351063E}" type="presOf" srcId="{F6ECFB39-DFB9-4831-A3B1-E1D48593722D}" destId="{940BCBA6-AE99-4876-BA65-0B1646EAFF91}" srcOrd="0" destOrd="0" presId="urn:microsoft.com/office/officeart/2016/7/layout/VerticalDownArrowProcess"/>
    <dgm:cxn modelId="{3D5F0512-84DE-4048-A378-A2A3BC6A737B}" type="presOf" srcId="{8FCE673B-DFD8-4B1F-BEED-EE9FD765CBCB}" destId="{DE6789A8-C51D-400A-B735-5F2B0E647DD3}" srcOrd="1" destOrd="0" presId="urn:microsoft.com/office/officeart/2016/7/layout/VerticalDownArrowProcess"/>
    <dgm:cxn modelId="{35534D1C-419F-4BC1-9F80-668C412E3FFB}" type="presOf" srcId="{92B22E71-6048-4CC6-9FA6-3A6622275BEB}" destId="{CE27BA5E-B026-4F19-9D37-728E0C4FD7AC}" srcOrd="0" destOrd="0" presId="urn:microsoft.com/office/officeart/2016/7/layout/VerticalDownArrowProcess"/>
    <dgm:cxn modelId="{65C71520-8853-43FF-92BA-62680444AE2B}" srcId="{08799F64-7275-4F30-8745-31990D43590A}" destId="{A8B40250-C568-4593-9B97-9ADCECAEB849}" srcOrd="0" destOrd="0" parTransId="{04842E83-5632-41EF-8C33-CDBA96BBE0AB}" sibTransId="{FDD8F100-1AC8-4799-BB37-CADB1874A191}"/>
    <dgm:cxn modelId="{8B696831-8520-4AD2-83CD-6B360DB9D85D}" type="presOf" srcId="{E2C05A53-EC0F-47C7-867C-21952BC5E6AE}" destId="{9EF9E68D-7BA5-4FDB-B3F9-44EB6AA1C628}" srcOrd="0" destOrd="0" presId="urn:microsoft.com/office/officeart/2016/7/layout/VerticalDownArrowProcess"/>
    <dgm:cxn modelId="{E998005C-E169-4673-B83C-066B36A3BA1C}" type="presOf" srcId="{8FCE673B-DFD8-4B1F-BEED-EE9FD765CBCB}" destId="{3AFDCC88-842C-463E-AF3C-FAC242F115EE}" srcOrd="0" destOrd="0" presId="urn:microsoft.com/office/officeart/2016/7/layout/VerticalDownArrowProcess"/>
    <dgm:cxn modelId="{8DD64D70-091C-4949-A028-AAC0654EDC82}" srcId="{E2C05A53-EC0F-47C7-867C-21952BC5E6AE}" destId="{F6ECFB39-DFB9-4831-A3B1-E1D48593722D}" srcOrd="0" destOrd="0" parTransId="{9CD98926-D652-4B2E-AB55-459213310D70}" sibTransId="{9494921C-608A-4525-AD18-724A76CA8233}"/>
    <dgm:cxn modelId="{1016C976-5CE5-4E33-9D28-F41C2A578457}" srcId="{7B480DDE-8F8F-48A1-9CA8-87F1972D36AE}" destId="{8FCE673B-DFD8-4B1F-BEED-EE9FD765CBCB}" srcOrd="1" destOrd="0" parTransId="{035F3899-158B-4F36-9EB8-9196CB18F078}" sibTransId="{294EEF7C-78CD-4DD9-B724-030748D5487E}"/>
    <dgm:cxn modelId="{8C17A959-66F4-48A1-9A23-A58307916BA2}" type="presOf" srcId="{08799F64-7275-4F30-8745-31990D43590A}" destId="{BC448933-460F-4C54-A16B-04464E170A60}" srcOrd="0" destOrd="0" presId="urn:microsoft.com/office/officeart/2016/7/layout/VerticalDownArrowProcess"/>
    <dgm:cxn modelId="{08E0BE8D-D9F8-47F9-87D0-DD5D4483E6C7}" type="presOf" srcId="{E2C05A53-EC0F-47C7-867C-21952BC5E6AE}" destId="{AC8E12BF-D817-4100-83BD-489F16E212EF}" srcOrd="1" destOrd="0" presId="urn:microsoft.com/office/officeart/2016/7/layout/VerticalDownArrowProcess"/>
    <dgm:cxn modelId="{956EE091-2DC1-4BC5-B0E0-34C77E2BD224}" type="presOf" srcId="{7B480DDE-8F8F-48A1-9CA8-87F1972D36AE}" destId="{C0137831-AB47-41A2-AAA6-2B411037492E}" srcOrd="0" destOrd="0" presId="urn:microsoft.com/office/officeart/2016/7/layout/VerticalDownArrowProcess"/>
    <dgm:cxn modelId="{7B89BEA7-7C2C-4F6B-A318-9AAEF66A077B}" srcId="{7B480DDE-8F8F-48A1-9CA8-87F1972D36AE}" destId="{92B22E71-6048-4CC6-9FA6-3A6622275BEB}" srcOrd="2" destOrd="0" parTransId="{2FEC9E58-979C-4A2A-B9AF-0C846026455B}" sibTransId="{B478BDF7-AD91-459D-883F-6712578923AB}"/>
    <dgm:cxn modelId="{B5D03DAC-4416-4464-826D-A6B73FFCC55C}" srcId="{8FCE673B-DFD8-4B1F-BEED-EE9FD765CBCB}" destId="{E46F2F0F-D7A9-4D8D-8CD9-9F8A61C5CBCC}" srcOrd="0" destOrd="0" parTransId="{BF72572F-0F8E-487A-AA3F-97E03468CB9E}" sibTransId="{9252354F-A2C1-4A1E-A4B4-C8AC1A7FDAE5}"/>
    <dgm:cxn modelId="{2E1D7EAC-6BB1-4222-B64E-FA9691B4155C}" type="presOf" srcId="{E46F2F0F-D7A9-4D8D-8CD9-9F8A61C5CBCC}" destId="{693FC86F-C980-4BE5-8484-24CDC7C69A8A}" srcOrd="0" destOrd="0" presId="urn:microsoft.com/office/officeart/2016/7/layout/VerticalDownArrowProcess"/>
    <dgm:cxn modelId="{60E08EB8-76A7-4346-B41D-DFB6603FAD99}" srcId="{92B22E71-6048-4CC6-9FA6-3A6622275BEB}" destId="{5FA47BD1-6A16-474B-96F1-FA77FFD8A6CF}" srcOrd="0" destOrd="0" parTransId="{48317A0B-7D25-4A66-A7B0-793F1929B2B4}" sibTransId="{34465270-8272-4B61-921C-96F316F94CD9}"/>
    <dgm:cxn modelId="{8EDC24BB-544E-4FB2-BACF-0460CA7EDA7F}" type="presOf" srcId="{5FA47BD1-6A16-474B-96F1-FA77FFD8A6CF}" destId="{387BF0F9-B8B7-4D2A-9CDA-4D1ECFA87F44}" srcOrd="0" destOrd="0" presId="urn:microsoft.com/office/officeart/2016/7/layout/VerticalDownArrowProcess"/>
    <dgm:cxn modelId="{7A58F9E9-A194-4A9B-B98F-EF9BC2713574}" srcId="{7B480DDE-8F8F-48A1-9CA8-87F1972D36AE}" destId="{E2C05A53-EC0F-47C7-867C-21952BC5E6AE}" srcOrd="0" destOrd="0" parTransId="{03BFB2C2-699F-479A-82AC-D1181951CB4F}" sibTransId="{26AA0D05-B3AD-4EE5-905D-02A02399D244}"/>
    <dgm:cxn modelId="{3446E4F1-7FB0-4786-B080-0B01ECC9D42C}" srcId="{7B480DDE-8F8F-48A1-9CA8-87F1972D36AE}" destId="{08799F64-7275-4F30-8745-31990D43590A}" srcOrd="3" destOrd="0" parTransId="{E7195512-7E56-48DC-9333-7B899AF2C256}" sibTransId="{0E9216EA-A3BD-4596-94C5-07B1357C144C}"/>
    <dgm:cxn modelId="{E75376FB-59F9-42E0-98BC-0CFAB6491707}" type="presOf" srcId="{A8B40250-C568-4593-9B97-9ADCECAEB849}" destId="{941BBD41-CAB1-42F3-9685-049EAEAD5C60}" srcOrd="0" destOrd="0" presId="urn:microsoft.com/office/officeart/2016/7/layout/VerticalDownArrowProcess"/>
    <dgm:cxn modelId="{07A1F1EF-CF54-4256-A2A1-61AD639FE9C2}" type="presParOf" srcId="{C0137831-AB47-41A2-AAA6-2B411037492E}" destId="{2D8B0AE4-B839-4D1D-8842-A45E17D4EADB}" srcOrd="0" destOrd="0" presId="urn:microsoft.com/office/officeart/2016/7/layout/VerticalDownArrowProcess"/>
    <dgm:cxn modelId="{3086926E-117A-4D6B-9A19-F4D1D678DCC8}" type="presParOf" srcId="{2D8B0AE4-B839-4D1D-8842-A45E17D4EADB}" destId="{BC448933-460F-4C54-A16B-04464E170A60}" srcOrd="0" destOrd="0" presId="urn:microsoft.com/office/officeart/2016/7/layout/VerticalDownArrowProcess"/>
    <dgm:cxn modelId="{8885BB7E-E062-475C-BC6D-C13A4DAA2519}" type="presParOf" srcId="{2D8B0AE4-B839-4D1D-8842-A45E17D4EADB}" destId="{941BBD41-CAB1-42F3-9685-049EAEAD5C60}" srcOrd="1" destOrd="0" presId="urn:microsoft.com/office/officeart/2016/7/layout/VerticalDownArrowProcess"/>
    <dgm:cxn modelId="{8C2AA72A-B973-4498-B11D-FB1B70693605}" type="presParOf" srcId="{C0137831-AB47-41A2-AAA6-2B411037492E}" destId="{89E1C0BF-FCCD-46EE-92D4-499A39A891D4}" srcOrd="1" destOrd="0" presId="urn:microsoft.com/office/officeart/2016/7/layout/VerticalDownArrowProcess"/>
    <dgm:cxn modelId="{2CF60D68-C3AA-4776-8F51-B6243BFD9A0D}" type="presParOf" srcId="{C0137831-AB47-41A2-AAA6-2B411037492E}" destId="{BFDC0F24-B7DF-4019-9588-93709AEAE836}" srcOrd="2" destOrd="0" presId="urn:microsoft.com/office/officeart/2016/7/layout/VerticalDownArrowProcess"/>
    <dgm:cxn modelId="{6D349488-A649-4963-BF63-300344E86975}" type="presParOf" srcId="{BFDC0F24-B7DF-4019-9588-93709AEAE836}" destId="{CE27BA5E-B026-4F19-9D37-728E0C4FD7AC}" srcOrd="0" destOrd="0" presId="urn:microsoft.com/office/officeart/2016/7/layout/VerticalDownArrowProcess"/>
    <dgm:cxn modelId="{3DC7C2CB-3E46-45E3-B19F-A85D0228B032}" type="presParOf" srcId="{BFDC0F24-B7DF-4019-9588-93709AEAE836}" destId="{A88F9784-27AB-4182-94A6-86F9AD736067}" srcOrd="1" destOrd="0" presId="urn:microsoft.com/office/officeart/2016/7/layout/VerticalDownArrowProcess"/>
    <dgm:cxn modelId="{50B95EDB-0645-4896-9AE4-60F12062AC5B}" type="presParOf" srcId="{BFDC0F24-B7DF-4019-9588-93709AEAE836}" destId="{387BF0F9-B8B7-4D2A-9CDA-4D1ECFA87F44}" srcOrd="2" destOrd="0" presId="urn:microsoft.com/office/officeart/2016/7/layout/VerticalDownArrowProcess"/>
    <dgm:cxn modelId="{A9BB4248-3138-4A46-984F-854A89F77FF9}" type="presParOf" srcId="{C0137831-AB47-41A2-AAA6-2B411037492E}" destId="{5F66C977-F25F-4AA3-9046-1D242B1A05E1}" srcOrd="3" destOrd="0" presId="urn:microsoft.com/office/officeart/2016/7/layout/VerticalDownArrowProcess"/>
    <dgm:cxn modelId="{E01EF06F-9E41-4D38-A781-168E96D13A1D}" type="presParOf" srcId="{C0137831-AB47-41A2-AAA6-2B411037492E}" destId="{91D46ADB-E0FC-4CE3-81D6-08983900C2E6}" srcOrd="4" destOrd="0" presId="urn:microsoft.com/office/officeart/2016/7/layout/VerticalDownArrowProcess"/>
    <dgm:cxn modelId="{CCA2573D-C19B-43FB-804F-436ACC03E0AB}" type="presParOf" srcId="{91D46ADB-E0FC-4CE3-81D6-08983900C2E6}" destId="{3AFDCC88-842C-463E-AF3C-FAC242F115EE}" srcOrd="0" destOrd="0" presId="urn:microsoft.com/office/officeart/2016/7/layout/VerticalDownArrowProcess"/>
    <dgm:cxn modelId="{C360F8C2-8BA1-426A-B88E-BCF2306B7CD0}" type="presParOf" srcId="{91D46ADB-E0FC-4CE3-81D6-08983900C2E6}" destId="{DE6789A8-C51D-400A-B735-5F2B0E647DD3}" srcOrd="1" destOrd="0" presId="urn:microsoft.com/office/officeart/2016/7/layout/VerticalDownArrowProcess"/>
    <dgm:cxn modelId="{62EBA4EB-4AC1-43DE-AED3-4E7FBBE4E61D}" type="presParOf" srcId="{91D46ADB-E0FC-4CE3-81D6-08983900C2E6}" destId="{693FC86F-C980-4BE5-8484-24CDC7C69A8A}" srcOrd="2" destOrd="0" presId="urn:microsoft.com/office/officeart/2016/7/layout/VerticalDownArrowProcess"/>
    <dgm:cxn modelId="{055B41E2-A18C-41BE-8BF7-5BE0C7B28046}" type="presParOf" srcId="{C0137831-AB47-41A2-AAA6-2B411037492E}" destId="{9EB72440-C27E-40C9-90EB-220378340E32}" srcOrd="5" destOrd="0" presId="urn:microsoft.com/office/officeart/2016/7/layout/VerticalDownArrowProcess"/>
    <dgm:cxn modelId="{F1B299CC-360A-462F-8475-71CA55E940DF}" type="presParOf" srcId="{C0137831-AB47-41A2-AAA6-2B411037492E}" destId="{BEC9780A-805E-4922-A680-1EF2900C5969}" srcOrd="6" destOrd="0" presId="urn:microsoft.com/office/officeart/2016/7/layout/VerticalDownArrowProcess"/>
    <dgm:cxn modelId="{51397A0E-132C-4C9E-B582-623AA534893B}" type="presParOf" srcId="{BEC9780A-805E-4922-A680-1EF2900C5969}" destId="{9EF9E68D-7BA5-4FDB-B3F9-44EB6AA1C628}" srcOrd="0" destOrd="0" presId="urn:microsoft.com/office/officeart/2016/7/layout/VerticalDownArrowProcess"/>
    <dgm:cxn modelId="{9C00DA45-4E5C-45D6-8AAC-219AFA92D4DF}" type="presParOf" srcId="{BEC9780A-805E-4922-A680-1EF2900C5969}" destId="{AC8E12BF-D817-4100-83BD-489F16E212EF}" srcOrd="1" destOrd="0" presId="urn:microsoft.com/office/officeart/2016/7/layout/VerticalDownArrowProcess"/>
    <dgm:cxn modelId="{2F2BF0C8-AA52-4A8C-8E6C-6C6513D07C31}" type="presParOf" srcId="{BEC9780A-805E-4922-A680-1EF2900C5969}" destId="{940BCBA6-AE99-4876-BA65-0B1646EAFF9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48933-460F-4C54-A16B-04464E170A60}">
      <dsp:nvSpPr>
        <dsp:cNvPr id="0" name=""/>
        <dsp:cNvSpPr/>
      </dsp:nvSpPr>
      <dsp:spPr>
        <a:xfrm>
          <a:off x="0" y="3569039"/>
          <a:ext cx="2628900" cy="780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Say Thank You!</a:t>
          </a:r>
        </a:p>
      </dsp:txBody>
      <dsp:txXfrm>
        <a:off x="0" y="3569039"/>
        <a:ext cx="2628900" cy="780818"/>
      </dsp:txXfrm>
    </dsp:sp>
    <dsp:sp modelId="{941BBD41-CAB1-42F3-9685-049EAEAD5C60}">
      <dsp:nvSpPr>
        <dsp:cNvPr id="0" name=""/>
        <dsp:cNvSpPr/>
      </dsp:nvSpPr>
      <dsp:spPr>
        <a:xfrm>
          <a:off x="2628900" y="3569039"/>
          <a:ext cx="7886700" cy="7808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Send an email or handwritten note.  </a:t>
          </a:r>
        </a:p>
      </dsp:txBody>
      <dsp:txXfrm>
        <a:off x="2628900" y="3569039"/>
        <a:ext cx="7886700" cy="780818"/>
      </dsp:txXfrm>
    </dsp:sp>
    <dsp:sp modelId="{A88F9784-27AB-4182-94A6-86F9AD736067}">
      <dsp:nvSpPr>
        <dsp:cNvPr id="0" name=""/>
        <dsp:cNvSpPr/>
      </dsp:nvSpPr>
      <dsp:spPr>
        <a:xfrm rot="10800000">
          <a:off x="0" y="2379853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 the Ask!</a:t>
          </a:r>
        </a:p>
      </dsp:txBody>
      <dsp:txXfrm rot="-10800000">
        <a:off x="0" y="2379853"/>
        <a:ext cx="2628900" cy="780584"/>
      </dsp:txXfrm>
    </dsp:sp>
    <dsp:sp modelId="{387BF0F9-B8B7-4D2A-9CDA-4D1ECFA87F44}">
      <dsp:nvSpPr>
        <dsp:cNvPr id="0" name=""/>
        <dsp:cNvSpPr/>
      </dsp:nvSpPr>
      <dsp:spPr>
        <a:xfrm>
          <a:off x="2628900" y="2379853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Distribute brochures and pledge sheets.  Ask for that $1 more.  </a:t>
          </a:r>
        </a:p>
      </dsp:txBody>
      <dsp:txXfrm>
        <a:off x="2628900" y="2379853"/>
        <a:ext cx="7886700" cy="780584"/>
      </dsp:txXfrm>
    </dsp:sp>
    <dsp:sp modelId="{DE6789A8-C51D-400A-B735-5F2B0E647DD3}">
      <dsp:nvSpPr>
        <dsp:cNvPr id="0" name=""/>
        <dsp:cNvSpPr/>
      </dsp:nvSpPr>
      <dsp:spPr>
        <a:xfrm rot="10800000">
          <a:off x="0" y="1190666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 Enthusiasm!</a:t>
          </a:r>
        </a:p>
      </dsp:txBody>
      <dsp:txXfrm rot="-10800000">
        <a:off x="0" y="1190666"/>
        <a:ext cx="2628900" cy="780584"/>
      </dsp:txXfrm>
    </dsp:sp>
    <dsp:sp modelId="{693FC86F-C980-4BE5-8484-24CDC7C69A8A}">
      <dsp:nvSpPr>
        <dsp:cNvPr id="0" name=""/>
        <dsp:cNvSpPr/>
      </dsp:nvSpPr>
      <dsp:spPr>
        <a:xfrm>
          <a:off x="2628900" y="1190666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Hang posters around the office.  Spread the word about our efforts.  </a:t>
          </a:r>
          <a:r>
            <a:rPr lang="en-US" sz="1400" kern="1200"/>
            <a:t>Utilize emails, the Intranet, TVs, etc.</a:t>
          </a:r>
          <a:endParaRPr lang="en-US" sz="1400" kern="1200" dirty="0"/>
        </a:p>
      </dsp:txBody>
      <dsp:txXfrm>
        <a:off x="2628900" y="1190666"/>
        <a:ext cx="7886700" cy="780584"/>
      </dsp:txXfrm>
    </dsp:sp>
    <dsp:sp modelId="{AC8E12BF-D817-4100-83BD-489F16E212EF}">
      <dsp:nvSpPr>
        <dsp:cNvPr id="0" name=""/>
        <dsp:cNvSpPr/>
      </dsp:nvSpPr>
      <dsp:spPr>
        <a:xfrm rot="10800000">
          <a:off x="0" y="1479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 Prepared!</a:t>
          </a:r>
        </a:p>
      </dsp:txBody>
      <dsp:txXfrm rot="-10800000">
        <a:off x="0" y="1479"/>
        <a:ext cx="2628900" cy="780584"/>
      </dsp:txXfrm>
    </dsp:sp>
    <dsp:sp modelId="{940BCBA6-AE99-4876-BA65-0B1646EAFF91}">
      <dsp:nvSpPr>
        <dsp:cNvPr id="0" name=""/>
        <dsp:cNvSpPr/>
      </dsp:nvSpPr>
      <dsp:spPr>
        <a:xfrm>
          <a:off x="2628900" y="1479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 about the work that we do.  Work with your campaign teams.  Set a goal.  Make a plan.  </a:t>
          </a:r>
        </a:p>
      </dsp:txBody>
      <dsp:txXfrm>
        <a:off x="2628900" y="1479"/>
        <a:ext cx="7886700" cy="78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96D9-FD7E-4011-8407-41DFF7E97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216BB-194B-4496-B148-B66D5C270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37717-3E69-4AF1-9D0B-3B201862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557E-3E4B-4C3C-B91B-EE99211D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9539-1467-49D1-88B3-DB05C790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004-342E-41E7-A87A-4551D40A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0B590-AD30-435B-8D8E-A5A34A1DB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61EF-5ED0-4E6B-8ED4-F87BF3D9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5A3-3D70-429F-907E-AD93DF0A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57C7-BE29-478F-9E62-2DA417D3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0506D-1F08-450E-BFBB-9D1FBDE30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3245A-5711-44E9-B0BC-62A6C2EA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4884-E34F-43E5-A253-7548A736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C631-3C80-47D3-B61A-6E205DC2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7240-C2B3-475E-BD43-0C62D988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A496-4CF6-4948-9B3C-C2AA5DD6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D72C-DCEF-4D59-919C-38DD3354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1122E-7DFC-4059-B994-4288DF8F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0072B-6E52-416C-A10C-193A77B8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FD06-7151-436F-A676-3FCFC131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337A-4BD1-4518-AE21-5D4DF234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0C0C7-1C00-4185-9EF6-2B2DA93E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7348-415A-44FB-BB6C-B39F1E6C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403DC-FF5B-4CD4-A7C5-5327EE9D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0405-C772-491F-B92F-CBC66056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251B-5D7D-4424-BF8A-6A092E75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AA93-01C1-4C5E-A6C9-C4786CFF2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B68C0-94D9-4DCD-8D46-9C91922CE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117E5-D93C-47CD-B0C0-4A84E09F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715BA-D8AD-4BB1-831F-FF6D07EB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68E2-6394-41F5-B8D0-4477230D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2A8-E006-48BC-BDA9-545CED5D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153D-1C1C-4546-809C-D3AFEADB6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AEA88-B191-4015-951B-B9DB52F60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5BFA9-938F-434A-AEDF-5D632EC66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0D8BE-D64F-48AB-9D40-ED13DCCCE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2AF54-5717-4964-BB96-15E7E17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6A44B-56B0-488B-A746-521B991B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13879-1C83-4C74-810A-570FD799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54C4-29D2-46D2-8636-B918A144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66F88-173F-4CA1-9F04-5D7892E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42186-EDF1-4E66-9770-CC577561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7CB8F-D63E-419A-9C12-48CC9713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14000-A942-4393-B643-E746DDEB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36455-D12A-4D30-86F2-AA65FF88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343E-4DF4-45A6-BF26-74268C91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D086-321F-4732-83B7-935E5EDF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FE7C-F984-4F1A-AC9B-B50F9969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26276-5472-47BF-A210-F4A57E383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AB15C-441B-40E2-9478-B39BC2C5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F71A8-8698-47A7-9F3C-A8E535C7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139F8-1ED5-41E9-AF03-FD4D526C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7C77-747C-43FA-A427-A2296BCF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64F72-AAB1-4F7C-9555-7A3E534DC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58940-0009-46AB-99D4-299E89763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4D81-5A43-4AF2-B2B0-012F12E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1486A-26D7-45B9-98CB-E8CB35A0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6E7FE-36FA-4570-A514-9787201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C893B-9C84-4D25-9324-98EBB1A0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35EA-6BFF-4EDD-8311-5410E73C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A3C1E-2D6A-4D22-AC9A-02701EBD9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4D52-D92E-47A4-A49A-0A3463B3BC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242CA-679F-4192-A23B-F4794D2A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B349-15A0-46F9-AA8B-8B313A360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A108257-E667-4B1C-BC9C-7B6556841F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10" y="6291781"/>
            <a:ext cx="2487379" cy="494261"/>
          </a:xfrm>
          <a:prstGeom prst="rect">
            <a:avLst/>
          </a:prstGeom>
        </p:spPr>
      </p:pic>
      <p:sp>
        <p:nvSpPr>
          <p:cNvPr id="7" name="MSIPCMContentMarking" descr="{&quot;HashCode&quot;:-371719909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DD2D0917-21EE-4767-9DED-2808F82AD708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2173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71DD301C-E09B-47E7-B89D-A12C80312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4" b="6814"/>
          <a:stretch/>
        </p:blipFill>
        <p:spPr>
          <a:xfrm>
            <a:off x="20" y="0"/>
            <a:ext cx="12191980" cy="6216233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D8725-CBAD-432C-BCD2-BCCBB229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365077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 dirty="0"/>
              <a:t>Campaign Leader Training 2021</a:t>
            </a:r>
            <a:br>
              <a:rPr lang="en-US" altLang="en-US" sz="4000" dirty="0"/>
            </a:br>
            <a:endParaRPr lang="en-US" sz="4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3A1910-C114-47C6-BF69-6F1697D747BF}"/>
              </a:ext>
            </a:extLst>
          </p:cNvPr>
          <p:cNvSpPr txBox="1"/>
          <p:nvPr/>
        </p:nvSpPr>
        <p:spPr>
          <a:xfrm>
            <a:off x="3480276" y="406611"/>
            <a:ext cx="235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latin typeface="Arial Narrow" panose="020B0606020202030204" pitchFamily="34" charset="0"/>
              </a:rPr>
              <a:t>A Year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705F-DCE2-46C2-A962-414E0409C358}"/>
              </a:ext>
            </a:extLst>
          </p:cNvPr>
          <p:cNvSpPr txBox="1"/>
          <p:nvPr/>
        </p:nvSpPr>
        <p:spPr>
          <a:xfrm>
            <a:off x="2894043" y="1044044"/>
            <a:ext cx="3525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</a:rPr>
              <a:t>RENEWAL</a:t>
            </a:r>
          </a:p>
        </p:txBody>
      </p:sp>
    </p:spTree>
    <p:extLst>
      <p:ext uri="{BB962C8B-B14F-4D97-AF65-F5344CB8AC3E}">
        <p14:creationId xmlns:p14="http://schemas.microsoft.com/office/powerpoint/2010/main" val="312334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24B22-4362-4834-A8BA-794A137C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050225"/>
          </a:xfrm>
        </p:spPr>
        <p:txBody>
          <a:bodyPr anchor="b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from United Way of Orange County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F4AB-E81D-458C-8192-AF6593B8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Stories from our Partner Agencies – read how clients were impacted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Presentations from us and/or our Partner Agencies – offered in person AND virtually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from our Partner Agencies – online soon for your convenience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Recognition  - we’d love to highlight your efforts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Fake Check – another great PR opportunity for your company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material – paper and online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9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13FDC860-822C-4989-8E49-63E605ACD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9" r="9092" b="1660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DFE7A-7F8D-41DB-BBE7-B5C54D2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What we need </a:t>
            </a:r>
            <a:br>
              <a:rPr lang="en-US" sz="2800" dirty="0"/>
            </a:br>
            <a:r>
              <a:rPr lang="en-US" sz="2800" dirty="0"/>
              <a:t>from you…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CBA5-EE88-4557-8EAB-D0CC3EE5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9546" y="2880487"/>
            <a:ext cx="417715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marR="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Reporting (please turn in reports so that we can properly credit and acknowledge)</a:t>
            </a:r>
          </a:p>
          <a:p>
            <a:pPr marL="80010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Donor Testimonials (to share on our website and social media feeds)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6709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7CD-973E-419F-B267-A152B177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We are STRONGER when we work TOGETHER!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#strongertogether</a:t>
            </a:r>
            <a:br>
              <a:rPr lang="en-US" sz="3300" dirty="0"/>
            </a:br>
            <a:r>
              <a:rPr lang="en-US" sz="3300" dirty="0"/>
              <a:t>#LIVEUNITED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B0A83359-9A07-4647-AC57-0EA6BC850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48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92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18BC-0923-4DCA-B0B6-5FC197F7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62BE-1A2A-43DC-A930-DFE123306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A15CC8-AA12-44FF-8551-80AF6D61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316715"/>
            <a:ext cx="10515600" cy="5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4E04C65-ECFF-49C5-809D-DFA4298C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6" r="13818" b="65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EF4B0-6F16-451B-8553-08533465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461997"/>
            <a:ext cx="4658463" cy="1584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Thank you for serving as Campaign Leader for your workplace!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E46C8-E355-4934-838F-25E95BDA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623" y="3975732"/>
            <a:ext cx="4023359" cy="27959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Your role is very important to us.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We rely on dedicated people like yourself to help </a:t>
            </a:r>
            <a:r>
              <a:rPr lang="en-US" sz="1600" b="1" dirty="0">
                <a:solidFill>
                  <a:schemeClr val="tx1"/>
                </a:solidFill>
              </a:rPr>
              <a:t>raise awareness </a:t>
            </a:r>
            <a:r>
              <a:rPr lang="en-US" sz="1600" dirty="0">
                <a:solidFill>
                  <a:schemeClr val="tx1"/>
                </a:solidFill>
              </a:rPr>
              <a:t>about the important work that United Way does and </a:t>
            </a:r>
            <a:r>
              <a:rPr lang="en-US" sz="1600" b="1" dirty="0">
                <a:solidFill>
                  <a:schemeClr val="tx1"/>
                </a:solidFill>
              </a:rPr>
              <a:t>encourage employee engagement</a:t>
            </a:r>
            <a:r>
              <a:rPr lang="en-US" sz="1600" dirty="0">
                <a:solidFill>
                  <a:schemeClr val="tx1"/>
                </a:solidFill>
              </a:rPr>
              <a:t>.  When we reach out to a hand to one, we influence the condition of all.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That’s what it means to </a:t>
            </a:r>
            <a:r>
              <a:rPr lang="en-US" sz="1600" b="1" dirty="0">
                <a:solidFill>
                  <a:schemeClr val="tx1"/>
                </a:solidFill>
              </a:rPr>
              <a:t>LIVE UNITED!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3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26AD8-E371-4CC0-9552-EFE905BF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Steps to Success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07979A5-8DC5-4DE4-87CF-652048B64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9708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44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4F2F-FD3A-49AF-AFF2-2EC0DD0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a Successful Campaign</a:t>
            </a:r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988F-150A-44AC-B576-2BCCA3F0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8950"/>
            <a:ext cx="5257799" cy="6218962"/>
          </a:xfrm>
        </p:spPr>
        <p:txBody>
          <a:bodyPr anchor="t"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leader support – this type of advocacy is HUGE! 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 goal (can be based on dollar amount, percentage increase, etc.) and make sure corporate campaign has a start and an end date (does NOT have to be same as United Way of Orange County)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United Way Ambassadors, especially if large employer (get leaders from each area, department, ERGs, etc. to help with campaign)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payroll deduction (especially if the business does any sort of match; it increases money like an individual’s 401K)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ALL employees to turn in a pledge sheet even if it’s zero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issues throughout campaign (talk with donors to address concerns, meet one on one, don’t be defensive)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employee turnover (meet with new hires to discuss United Way; ask permission to provide retired or terminated employees’ information to UWOC for continued support)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informed (email newsletter, social media – lots of Facebook posts from us during campaign season)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Change Maker (especially for those who don’t run corporate campaigns or offer payroll deduction, individuals can “round up” when they make a purchase)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4F2F-FD3A-49AF-AFF2-2EC0DD0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 with Campaigns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988F-150A-44AC-B576-2BCCA3F0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509" y="1526033"/>
            <a:ext cx="6233020" cy="3935281"/>
          </a:xfrm>
        </p:spPr>
        <p:txBody>
          <a:bodyPr>
            <a:noAutofit/>
          </a:bodyPr>
          <a:lstStyle/>
          <a:p>
            <a:pPr marL="457200" marR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go through United Way – why not straight to the agencies?  </a:t>
            </a:r>
          </a:p>
          <a:p>
            <a:pPr marL="457200" marR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come United Way Worldwide leader makes so much money? </a:t>
            </a:r>
          </a:p>
          <a:p>
            <a:pPr marL="457200" marR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Issues?</a:t>
            </a:r>
          </a:p>
        </p:txBody>
      </p:sp>
    </p:spTree>
    <p:extLst>
      <p:ext uri="{BB962C8B-B14F-4D97-AF65-F5344CB8AC3E}">
        <p14:creationId xmlns:p14="http://schemas.microsoft.com/office/powerpoint/2010/main" val="41482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clock&#10;&#10;Description automatically generated">
            <a:extLst>
              <a:ext uri="{FF2B5EF4-FFF2-40B4-BE49-F238E27FC236}">
                <a16:creationId xmlns:a16="http://schemas.microsoft.com/office/drawing/2014/main" id="{46F8BB79-B4D4-495D-8753-5F8B30ED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8461F-4EEB-47AB-B164-554EE82DD0FC}"/>
              </a:ext>
            </a:extLst>
          </p:cNvPr>
          <p:cNvSpPr txBox="1"/>
          <p:nvPr/>
        </p:nvSpPr>
        <p:spPr>
          <a:xfrm>
            <a:off x="2876550" y="3429000"/>
            <a:ext cx="663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has been successful for your past campaigns?</a:t>
            </a:r>
          </a:p>
        </p:txBody>
      </p:sp>
    </p:spTree>
    <p:extLst>
      <p:ext uri="{BB962C8B-B14F-4D97-AF65-F5344CB8AC3E}">
        <p14:creationId xmlns:p14="http://schemas.microsoft.com/office/powerpoint/2010/main" val="7354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3A0B0-F03D-4DBE-8342-35DE4934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Campaign Toolkit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(coming soon to our website)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36F7-7C13-4311-8507-B04AB64E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Video</a:t>
            </a:r>
          </a:p>
          <a:p>
            <a:r>
              <a:rPr lang="en-US" sz="2400" b="0" i="0" u="none" strike="noStrike">
                <a:solidFill>
                  <a:srgbClr val="000000"/>
                </a:solidFill>
                <a:effectLst/>
                <a:latin typeface="&amp;quot"/>
              </a:rPr>
              <a:t>Campaign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Power Point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Poster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Brochure</a:t>
            </a:r>
          </a:p>
          <a:p>
            <a:r>
              <a:rPr lang="en-US" sz="2400" dirty="0">
                <a:solidFill>
                  <a:srgbClr val="000000"/>
                </a:solidFill>
                <a:latin typeface="&amp;quot"/>
              </a:rPr>
              <a:t>Pledge Sheets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Coordinator Resource Guide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46581-7DD0-4E5F-80D3-EE555841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24" y="1341050"/>
            <a:ext cx="7644627" cy="442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Perspective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give $500?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Probably not.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give $20 per paycheck?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Probably so – that could translate to $520 per year!</a:t>
            </a:r>
          </a:p>
        </p:txBody>
      </p:sp>
    </p:spTree>
    <p:extLst>
      <p:ext uri="{BB962C8B-B14F-4D97-AF65-F5344CB8AC3E}">
        <p14:creationId xmlns:p14="http://schemas.microsoft.com/office/powerpoint/2010/main" val="305467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072D903-2360-47A1-8149-F8F29D1AB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28279" r="351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48764-0618-4A10-A4E2-1C15C9D1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If every employee at &lt;insert company name&gt; gave &lt;insert amount&gt; </a:t>
            </a:r>
            <a:r>
              <a:rPr lang="en-US" sz="4100"/>
              <a:t>per paycheck, that would be &lt;insert amount&gt;.</a:t>
            </a:r>
            <a:br>
              <a:rPr lang="en-US" sz="4100"/>
            </a:br>
            <a:endParaRPr lang="en-US" sz="4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F7707-90EF-4637-B007-8A80E102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That’s the Power of Collective Impact!</a:t>
            </a:r>
          </a:p>
        </p:txBody>
      </p:sp>
    </p:spTree>
    <p:extLst>
      <p:ext uri="{BB962C8B-B14F-4D97-AF65-F5344CB8AC3E}">
        <p14:creationId xmlns:p14="http://schemas.microsoft.com/office/powerpoint/2010/main" val="2037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631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&amp;quot</vt:lpstr>
      <vt:lpstr>Arial</vt:lpstr>
      <vt:lpstr>Arial Narrow</vt:lpstr>
      <vt:lpstr>Calibri</vt:lpstr>
      <vt:lpstr>Calibri Light</vt:lpstr>
      <vt:lpstr>Courier New</vt:lpstr>
      <vt:lpstr>Impact</vt:lpstr>
      <vt:lpstr>Office Theme</vt:lpstr>
      <vt:lpstr>Campaign Leader Training 2021 </vt:lpstr>
      <vt:lpstr>Thank you for serving as Campaign Leader for your workplace!</vt:lpstr>
      <vt:lpstr>Steps to Success</vt:lpstr>
      <vt:lpstr>Tips for a Successful Campaign</vt:lpstr>
      <vt:lpstr>Challenges with Campaigns</vt:lpstr>
      <vt:lpstr>PowerPoint Presentation</vt:lpstr>
      <vt:lpstr>Campaign Toolkit  (coming soon to our website)</vt:lpstr>
      <vt:lpstr>Perspective: Can you give $500?   Probably not.   Can you give $20 per paycheck?   Probably so – that could translate to $520 per year!</vt:lpstr>
      <vt:lpstr>If every employee at &lt;insert company name&gt; gave &lt;insert amount&gt; per paycheck, that would be &lt;insert amount&gt;. </vt:lpstr>
      <vt:lpstr>Support from United Way of Orange County</vt:lpstr>
      <vt:lpstr>What we need  from you…</vt:lpstr>
      <vt:lpstr>We are STRONGER when we work TOGETHER!  #strongertogether #LIVEUNITED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Leader Training 2020</dc:title>
  <dc:creator>Maureen McAllister</dc:creator>
  <cp:lastModifiedBy>Gibbens, Laci (L)</cp:lastModifiedBy>
  <cp:revision>4</cp:revision>
  <dcterms:created xsi:type="dcterms:W3CDTF">2020-08-11T18:05:38Z</dcterms:created>
  <dcterms:modified xsi:type="dcterms:W3CDTF">2021-09-09T18:37:12Z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2021-09-09T18:36:53Z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02330264-bb5c-4609-93da-c16380bf7032</vt:lpwstr>
  </property>
  <property fmtid="{D5CDD505-2E9C-101B-9397-08002B2CF9AE}" pid="8" name="MSIP_Label_3aac0ad3-18d9-49e9-a80d-c985041778ba_ContentBits">
    <vt:lpwstr>2</vt:lpwstr>
  </property>
</Properties>
</file>